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9" r:id="rId3"/>
    <p:sldId id="258" r:id="rId4"/>
    <p:sldId id="260" r:id="rId5"/>
    <p:sldId id="261" r:id="rId6"/>
    <p:sldId id="264" r:id="rId7"/>
    <p:sldId id="262" r:id="rId8"/>
    <p:sldId id="263" r:id="rId9"/>
    <p:sldId id="265" r:id="rId10"/>
    <p:sldId id="266" r:id="rId11"/>
    <p:sldId id="267" r:id="rId12"/>
    <p:sldId id="268" r:id="rId13"/>
    <p:sldId id="269" r:id="rId14"/>
    <p:sldId id="270" r:id="rId15"/>
    <p:sldId id="271" r:id="rId16"/>
    <p:sldId id="273" r:id="rId17"/>
    <p:sldId id="274" r:id="rId18"/>
    <p:sldId id="275" r:id="rId19"/>
    <p:sldId id="276" r:id="rId20"/>
    <p:sldId id="277" r:id="rId21"/>
    <p:sldId id="279" r:id="rId22"/>
    <p:sldId id="280" r:id="rId23"/>
    <p:sldId id="282" r:id="rId24"/>
    <p:sldId id="285" r:id="rId25"/>
    <p:sldId id="286" r:id="rId26"/>
    <p:sldId id="28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680"/>
  </p:normalViewPr>
  <p:slideViewPr>
    <p:cSldViewPr snapToGrid="0">
      <p:cViewPr varScale="1">
        <p:scale>
          <a:sx n="108" d="100"/>
          <a:sy n="108" d="100"/>
        </p:scale>
        <p:origin x="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3/14/23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3/14/23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3/14/23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3/14/23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3/14/23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3/14/23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3/14/23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3/14/23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3/14/23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3/14/23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3/14/23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B265B-2912-DEAE-DA60-EEAEC0318377}"/>
              </a:ext>
            </a:extLst>
          </p:cNvPr>
          <p:cNvSpPr>
            <a:spLocks noGrp="1"/>
          </p:cNvSpPr>
          <p:nvPr>
            <p:ph type="ctrTitle"/>
          </p:nvPr>
        </p:nvSpPr>
        <p:spPr>
          <a:xfrm>
            <a:off x="768040" y="1370175"/>
            <a:ext cx="7979149" cy="3255264"/>
          </a:xfrm>
        </p:spPr>
        <p:txBody>
          <a:bodyPr/>
          <a:lstStyle/>
          <a:p>
            <a:r>
              <a:rPr lang="en-US" dirty="0"/>
              <a:t>Exploring CO2 Emissions from Automobiles</a:t>
            </a:r>
          </a:p>
        </p:txBody>
      </p:sp>
      <p:sp>
        <p:nvSpPr>
          <p:cNvPr id="3" name="Subtitle 2">
            <a:extLst>
              <a:ext uri="{FF2B5EF4-FFF2-40B4-BE49-F238E27FC236}">
                <a16:creationId xmlns:a16="http://schemas.microsoft.com/office/drawing/2014/main" id="{3D1763A2-826F-1EC0-4CE7-5869D2C267F0}"/>
              </a:ext>
            </a:extLst>
          </p:cNvPr>
          <p:cNvSpPr>
            <a:spLocks noGrp="1"/>
          </p:cNvSpPr>
          <p:nvPr>
            <p:ph type="subTitle" idx="1"/>
          </p:nvPr>
        </p:nvSpPr>
        <p:spPr>
          <a:xfrm>
            <a:off x="768040" y="4732317"/>
            <a:ext cx="7315200" cy="914400"/>
          </a:xfrm>
        </p:spPr>
        <p:txBody>
          <a:bodyPr/>
          <a:lstStyle/>
          <a:p>
            <a:r>
              <a:rPr lang="en-US" dirty="0"/>
              <a:t>Andrew </a:t>
            </a:r>
            <a:r>
              <a:rPr lang="en-US" dirty="0" err="1"/>
              <a:t>Mashhadi</a:t>
            </a:r>
            <a:r>
              <a:rPr lang="en-US" dirty="0"/>
              <a:t>    </a:t>
            </a:r>
            <a:r>
              <a:rPr lang="en-US" b="1" dirty="0"/>
              <a:t>|</a:t>
            </a:r>
            <a:r>
              <a:rPr lang="en-US" dirty="0"/>
              <a:t>    </a:t>
            </a:r>
            <a:r>
              <a:rPr lang="en-US" sz="2000" dirty="0"/>
              <a:t>STAT411</a:t>
            </a:r>
          </a:p>
        </p:txBody>
      </p:sp>
    </p:spTree>
    <p:extLst>
      <p:ext uri="{BB962C8B-B14F-4D97-AF65-F5344CB8AC3E}">
        <p14:creationId xmlns:p14="http://schemas.microsoft.com/office/powerpoint/2010/main" val="1969274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9ACD819-408B-BA9B-8BCF-F53E65EF515B}"/>
              </a:ext>
            </a:extLst>
          </p:cNvPr>
          <p:cNvSpPr/>
          <p:nvPr/>
        </p:nvSpPr>
        <p:spPr>
          <a:xfrm>
            <a:off x="3951887" y="1123836"/>
            <a:ext cx="2995448" cy="4601177"/>
          </a:xfrm>
          <a:prstGeom prst="rect">
            <a:avLst/>
          </a:prstGeom>
          <a:solidFill>
            <a:schemeClr val="accent6">
              <a:lumMod val="60000"/>
              <a:lumOff val="40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30" name="Rounded Rectangle 29">
            <a:extLst>
              <a:ext uri="{FF2B5EF4-FFF2-40B4-BE49-F238E27FC236}">
                <a16:creationId xmlns:a16="http://schemas.microsoft.com/office/drawing/2014/main" id="{10F8FE2A-4EBC-5E5A-230E-8E44E142FC15}"/>
              </a:ext>
            </a:extLst>
          </p:cNvPr>
          <p:cNvSpPr/>
          <p:nvPr/>
        </p:nvSpPr>
        <p:spPr>
          <a:xfrm>
            <a:off x="4382403" y="1425040"/>
            <a:ext cx="2090058" cy="74009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Baloo Bhaijaan" panose="03080902040302020200" pitchFamily="66" charset="-78"/>
                <a:cs typeface="Baloo Bhaijaan" panose="03080902040302020200" pitchFamily="66" charset="-78"/>
              </a:rPr>
              <a:t>Fuel Type</a:t>
            </a:r>
          </a:p>
        </p:txBody>
      </p:sp>
      <p:cxnSp>
        <p:nvCxnSpPr>
          <p:cNvPr id="31" name="Straight Connector 30">
            <a:extLst>
              <a:ext uri="{FF2B5EF4-FFF2-40B4-BE49-F238E27FC236}">
                <a16:creationId xmlns:a16="http://schemas.microsoft.com/office/drawing/2014/main" id="{1D98E945-EAA8-E6D2-302E-EB1EA51E2996}"/>
              </a:ext>
            </a:extLst>
          </p:cNvPr>
          <p:cNvCxnSpPr>
            <a:cxnSpLocks/>
          </p:cNvCxnSpPr>
          <p:nvPr/>
        </p:nvCxnSpPr>
        <p:spPr>
          <a:xfrm>
            <a:off x="3962397" y="2469935"/>
            <a:ext cx="2995449" cy="0"/>
          </a:xfrm>
          <a:prstGeom prst="line">
            <a:avLst/>
          </a:prstGeom>
          <a:ln w="28575"/>
        </p:spPr>
        <p:style>
          <a:lnRef idx="1">
            <a:schemeClr val="dk1"/>
          </a:lnRef>
          <a:fillRef idx="0">
            <a:schemeClr val="dk1"/>
          </a:fillRef>
          <a:effectRef idx="0">
            <a:schemeClr val="dk1"/>
          </a:effectRef>
          <a:fontRef idx="minor">
            <a:schemeClr val="tx1"/>
          </a:fontRef>
        </p:style>
      </p:cxnSp>
      <p:sp>
        <p:nvSpPr>
          <p:cNvPr id="32" name="Rounded Rectangle 31">
            <a:extLst>
              <a:ext uri="{FF2B5EF4-FFF2-40B4-BE49-F238E27FC236}">
                <a16:creationId xmlns:a16="http://schemas.microsoft.com/office/drawing/2014/main" id="{BCDF6DDC-E4B1-5799-E92E-D5348CFE6EDB}"/>
              </a:ext>
            </a:extLst>
          </p:cNvPr>
          <p:cNvSpPr/>
          <p:nvPr/>
        </p:nvSpPr>
        <p:spPr>
          <a:xfrm>
            <a:off x="4545722" y="2680139"/>
            <a:ext cx="1765738" cy="2185263"/>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loo Bhaijaan" panose="03080902040302020200" pitchFamily="66" charset="-78"/>
                <a:cs typeface="Baloo Bhaijaan" panose="03080902040302020200" pitchFamily="66" charset="-78"/>
              </a:rPr>
              <a:t>Regular Gas</a:t>
            </a:r>
          </a:p>
          <a:p>
            <a:pPr algn="ctr"/>
            <a:r>
              <a:rPr lang="en-US" dirty="0">
                <a:latin typeface="Baloo Bhaijaan" panose="03080902040302020200" pitchFamily="66" charset="-78"/>
                <a:cs typeface="Baloo Bhaijaan" panose="03080902040302020200" pitchFamily="66" charset="-78"/>
              </a:rPr>
              <a:t>Premium Gas</a:t>
            </a:r>
          </a:p>
          <a:p>
            <a:pPr algn="ctr"/>
            <a:r>
              <a:rPr lang="en-US" dirty="0">
                <a:latin typeface="Baloo Bhaijaan" panose="03080902040302020200" pitchFamily="66" charset="-78"/>
                <a:cs typeface="Baloo Bhaijaan" panose="03080902040302020200" pitchFamily="66" charset="-78"/>
              </a:rPr>
              <a:t>Ethanol</a:t>
            </a:r>
          </a:p>
          <a:p>
            <a:pPr algn="ctr"/>
            <a:r>
              <a:rPr lang="en-US" dirty="0">
                <a:latin typeface="Baloo Bhaijaan" panose="03080902040302020200" pitchFamily="66" charset="-78"/>
                <a:cs typeface="Baloo Bhaijaan" panose="03080902040302020200" pitchFamily="66" charset="-78"/>
              </a:rPr>
              <a:t>Diesel</a:t>
            </a:r>
          </a:p>
          <a:p>
            <a:pPr algn="ctr"/>
            <a:r>
              <a:rPr lang="en-US" dirty="0">
                <a:latin typeface="Baloo Bhaijaan" panose="03080902040302020200" pitchFamily="66" charset="-78"/>
                <a:cs typeface="Baloo Bhaijaan" panose="03080902040302020200" pitchFamily="66" charset="-78"/>
              </a:rPr>
              <a:t>Natural Gas</a:t>
            </a:r>
          </a:p>
        </p:txBody>
      </p:sp>
      <p:sp>
        <p:nvSpPr>
          <p:cNvPr id="37" name="Rectangle 36">
            <a:extLst>
              <a:ext uri="{FF2B5EF4-FFF2-40B4-BE49-F238E27FC236}">
                <a16:creationId xmlns:a16="http://schemas.microsoft.com/office/drawing/2014/main" id="{CD8FE434-6356-2A58-0BB1-02F1318A6E71}"/>
              </a:ext>
            </a:extLst>
          </p:cNvPr>
          <p:cNvSpPr/>
          <p:nvPr/>
        </p:nvSpPr>
        <p:spPr>
          <a:xfrm>
            <a:off x="8403016" y="1128411"/>
            <a:ext cx="2995448" cy="4601177"/>
          </a:xfrm>
          <a:prstGeom prst="rect">
            <a:avLst/>
          </a:prstGeom>
          <a:solidFill>
            <a:schemeClr val="accent3">
              <a:lumMod val="60000"/>
              <a:lumOff val="40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516517BB-78E9-0E1C-1B17-E6BDEC5ACD49}"/>
              </a:ext>
            </a:extLst>
          </p:cNvPr>
          <p:cNvSpPr/>
          <p:nvPr/>
        </p:nvSpPr>
        <p:spPr>
          <a:xfrm>
            <a:off x="8833532" y="1429615"/>
            <a:ext cx="2090058" cy="74009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Baloo Bhaijaan" panose="03080902040302020200" pitchFamily="66" charset="-78"/>
                <a:cs typeface="Baloo Bhaijaan" panose="03080902040302020200" pitchFamily="66" charset="-78"/>
              </a:rPr>
              <a:t>Fuel Type</a:t>
            </a:r>
          </a:p>
        </p:txBody>
      </p:sp>
      <p:cxnSp>
        <p:nvCxnSpPr>
          <p:cNvPr id="39" name="Straight Connector 38">
            <a:extLst>
              <a:ext uri="{FF2B5EF4-FFF2-40B4-BE49-F238E27FC236}">
                <a16:creationId xmlns:a16="http://schemas.microsoft.com/office/drawing/2014/main" id="{765064EA-06E7-39F6-60FF-87B17DF32B82}"/>
              </a:ext>
            </a:extLst>
          </p:cNvPr>
          <p:cNvCxnSpPr>
            <a:cxnSpLocks/>
          </p:cNvCxnSpPr>
          <p:nvPr/>
        </p:nvCxnSpPr>
        <p:spPr>
          <a:xfrm>
            <a:off x="8413526" y="2474510"/>
            <a:ext cx="2995449" cy="0"/>
          </a:xfrm>
          <a:prstGeom prst="line">
            <a:avLst/>
          </a:prstGeom>
          <a:ln w="28575"/>
        </p:spPr>
        <p:style>
          <a:lnRef idx="1">
            <a:schemeClr val="dk1"/>
          </a:lnRef>
          <a:fillRef idx="0">
            <a:schemeClr val="dk1"/>
          </a:fillRef>
          <a:effectRef idx="0">
            <a:schemeClr val="dk1"/>
          </a:effectRef>
          <a:fontRef idx="minor">
            <a:schemeClr val="tx1"/>
          </a:fontRef>
        </p:style>
      </p:cxnSp>
      <p:sp>
        <p:nvSpPr>
          <p:cNvPr id="41" name="Right Arrow 40">
            <a:extLst>
              <a:ext uri="{FF2B5EF4-FFF2-40B4-BE49-F238E27FC236}">
                <a16:creationId xmlns:a16="http://schemas.microsoft.com/office/drawing/2014/main" id="{6D080963-B06F-5961-3982-2031F4290576}"/>
              </a:ext>
            </a:extLst>
          </p:cNvPr>
          <p:cNvSpPr/>
          <p:nvPr/>
        </p:nvSpPr>
        <p:spPr>
          <a:xfrm>
            <a:off x="7175932" y="2846359"/>
            <a:ext cx="998483" cy="882869"/>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DC59F85B-BD3C-363D-B1D0-77FAC5768A39}"/>
              </a:ext>
            </a:extLst>
          </p:cNvPr>
          <p:cNvSpPr txBox="1"/>
          <p:nvPr/>
        </p:nvSpPr>
        <p:spPr>
          <a:xfrm>
            <a:off x="4308829" y="5092061"/>
            <a:ext cx="2323197" cy="461665"/>
          </a:xfrm>
          <a:prstGeom prst="rect">
            <a:avLst/>
          </a:prstGeom>
          <a:noFill/>
          <a:ln w="28575">
            <a:solidFill>
              <a:schemeClr val="tx1"/>
            </a:solidFill>
          </a:ln>
        </p:spPr>
        <p:txBody>
          <a:bodyPr wrap="square" rtlCol="0">
            <a:spAutoFit/>
          </a:bodyPr>
          <a:lstStyle/>
          <a:p>
            <a:pPr algn="ctr"/>
            <a:r>
              <a:rPr lang="en-US" sz="2400" b="1" dirty="0">
                <a:latin typeface="Baloo Bhaijaan" panose="03080902040302020200" pitchFamily="66" charset="-78"/>
                <a:cs typeface="Baloo Bhaijaan" panose="03080902040302020200" pitchFamily="66" charset="-78"/>
              </a:rPr>
              <a:t>5 Categories</a:t>
            </a:r>
          </a:p>
        </p:txBody>
      </p:sp>
      <p:sp>
        <p:nvSpPr>
          <p:cNvPr id="46" name="TextBox 45">
            <a:extLst>
              <a:ext uri="{FF2B5EF4-FFF2-40B4-BE49-F238E27FC236}">
                <a16:creationId xmlns:a16="http://schemas.microsoft.com/office/drawing/2014/main" id="{EEAD559E-34F1-997C-BF92-7C21A4034785}"/>
              </a:ext>
            </a:extLst>
          </p:cNvPr>
          <p:cNvSpPr txBox="1"/>
          <p:nvPr/>
        </p:nvSpPr>
        <p:spPr>
          <a:xfrm>
            <a:off x="8881235" y="5081030"/>
            <a:ext cx="2060029" cy="461665"/>
          </a:xfrm>
          <a:prstGeom prst="rect">
            <a:avLst/>
          </a:prstGeom>
          <a:noFill/>
          <a:ln w="28575">
            <a:solidFill>
              <a:schemeClr val="tx1"/>
            </a:solidFill>
          </a:ln>
        </p:spPr>
        <p:txBody>
          <a:bodyPr wrap="square" rtlCol="0">
            <a:spAutoFit/>
          </a:bodyPr>
          <a:lstStyle/>
          <a:p>
            <a:pPr algn="ctr"/>
            <a:r>
              <a:rPr lang="en-US" sz="2400" b="1" dirty="0">
                <a:latin typeface="Baloo Bhaijaan" panose="03080902040302020200" pitchFamily="66" charset="-78"/>
                <a:cs typeface="Baloo Bhaijaan" panose="03080902040302020200" pitchFamily="66" charset="-78"/>
              </a:rPr>
              <a:t>2 Categories</a:t>
            </a:r>
          </a:p>
        </p:txBody>
      </p:sp>
      <p:sp>
        <p:nvSpPr>
          <p:cNvPr id="47" name="Rectangle 46">
            <a:extLst>
              <a:ext uri="{FF2B5EF4-FFF2-40B4-BE49-F238E27FC236}">
                <a16:creationId xmlns:a16="http://schemas.microsoft.com/office/drawing/2014/main" id="{A44090BC-DCDF-F661-4147-26CA87AD6B30}"/>
              </a:ext>
            </a:extLst>
          </p:cNvPr>
          <p:cNvSpPr/>
          <p:nvPr/>
        </p:nvSpPr>
        <p:spPr>
          <a:xfrm>
            <a:off x="3720663" y="672663"/>
            <a:ext cx="7977352" cy="5559972"/>
          </a:xfrm>
          <a:prstGeom prst="rect">
            <a:avLst/>
          </a:prstGeom>
          <a:noFill/>
          <a:ln w="76200">
            <a:solidFill>
              <a:schemeClr val="accent1"/>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5" name="Title 1">
            <a:extLst>
              <a:ext uri="{FF2B5EF4-FFF2-40B4-BE49-F238E27FC236}">
                <a16:creationId xmlns:a16="http://schemas.microsoft.com/office/drawing/2014/main" id="{192FB15A-3DF5-5131-60A9-29600CC6C6AA}"/>
              </a:ext>
            </a:extLst>
          </p:cNvPr>
          <p:cNvSpPr txBox="1">
            <a:spLocks/>
          </p:cNvSpPr>
          <p:nvPr/>
        </p:nvSpPr>
        <p:spPr>
          <a:xfrm>
            <a:off x="168836" y="1191482"/>
            <a:ext cx="2947482" cy="16548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3000"/>
              <a:t>Data Cleaning and Feature Engineering</a:t>
            </a:r>
            <a:endParaRPr lang="en-US" sz="3000" dirty="0"/>
          </a:p>
        </p:txBody>
      </p:sp>
      <p:sp>
        <p:nvSpPr>
          <p:cNvPr id="6" name="TextBox 5">
            <a:extLst>
              <a:ext uri="{FF2B5EF4-FFF2-40B4-BE49-F238E27FC236}">
                <a16:creationId xmlns:a16="http://schemas.microsoft.com/office/drawing/2014/main" id="{67300562-286D-9095-19FB-7E5C7A7615CB}"/>
              </a:ext>
            </a:extLst>
          </p:cNvPr>
          <p:cNvSpPr txBox="1"/>
          <p:nvPr/>
        </p:nvSpPr>
        <p:spPr>
          <a:xfrm>
            <a:off x="248641" y="3172973"/>
            <a:ext cx="2947481" cy="2308324"/>
          </a:xfrm>
          <a:prstGeom prst="rect">
            <a:avLst/>
          </a:prstGeom>
          <a:noFill/>
        </p:spPr>
        <p:txBody>
          <a:bodyPr wrap="square" rtlCol="0">
            <a:spAutoFit/>
          </a:bodyPr>
          <a:lstStyle/>
          <a:p>
            <a:r>
              <a:rPr lang="en-US" dirty="0">
                <a:solidFill>
                  <a:schemeClr val="bg1"/>
                </a:solidFill>
              </a:rPr>
              <a:t>For simplicity, I re-categorized the “Fuel Type” variable as well.</a:t>
            </a:r>
          </a:p>
          <a:p>
            <a:endParaRPr lang="en-US" dirty="0">
              <a:solidFill>
                <a:schemeClr val="bg1"/>
              </a:solidFill>
            </a:endParaRPr>
          </a:p>
          <a:p>
            <a:r>
              <a:rPr lang="en-US" dirty="0">
                <a:solidFill>
                  <a:schemeClr val="bg1"/>
                </a:solidFill>
              </a:rPr>
              <a:t>Each observation was grouped within a “Regular Gasoline” category or a “Not-Regular Gasoline” category.</a:t>
            </a:r>
          </a:p>
        </p:txBody>
      </p:sp>
      <p:sp>
        <p:nvSpPr>
          <p:cNvPr id="2" name="Rounded Rectangle 1">
            <a:extLst>
              <a:ext uri="{FF2B5EF4-FFF2-40B4-BE49-F238E27FC236}">
                <a16:creationId xmlns:a16="http://schemas.microsoft.com/office/drawing/2014/main" id="{C7EDA133-4BD9-C4AE-1E93-DF6A3705A038}"/>
              </a:ext>
            </a:extLst>
          </p:cNvPr>
          <p:cNvSpPr/>
          <p:nvPr/>
        </p:nvSpPr>
        <p:spPr>
          <a:xfrm>
            <a:off x="8812512" y="2667893"/>
            <a:ext cx="2160281" cy="2185263"/>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loo Bhaijaan" panose="03080902040302020200" pitchFamily="66" charset="-78"/>
                <a:cs typeface="Baloo Bhaijaan" panose="03080902040302020200" pitchFamily="66" charset="-78"/>
              </a:rPr>
              <a:t>Regular Gas</a:t>
            </a:r>
          </a:p>
          <a:p>
            <a:pPr algn="ctr"/>
            <a:r>
              <a:rPr lang="en-US" dirty="0">
                <a:latin typeface="Baloo Bhaijaan" panose="03080902040302020200" pitchFamily="66" charset="-78"/>
                <a:cs typeface="Baloo Bhaijaan" panose="03080902040302020200" pitchFamily="66" charset="-78"/>
              </a:rPr>
              <a:t>Not-Regular Gas</a:t>
            </a:r>
          </a:p>
        </p:txBody>
      </p:sp>
    </p:spTree>
    <p:extLst>
      <p:ext uri="{BB962C8B-B14F-4D97-AF65-F5344CB8AC3E}">
        <p14:creationId xmlns:p14="http://schemas.microsoft.com/office/powerpoint/2010/main" val="3732158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9ACD819-408B-BA9B-8BCF-F53E65EF515B}"/>
              </a:ext>
            </a:extLst>
          </p:cNvPr>
          <p:cNvSpPr/>
          <p:nvPr/>
        </p:nvSpPr>
        <p:spPr>
          <a:xfrm>
            <a:off x="3951887" y="1123836"/>
            <a:ext cx="2995448" cy="4601177"/>
          </a:xfrm>
          <a:prstGeom prst="rect">
            <a:avLst/>
          </a:prstGeom>
          <a:solidFill>
            <a:schemeClr val="accent6">
              <a:lumMod val="60000"/>
              <a:lumOff val="40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30" name="Rounded Rectangle 29">
            <a:extLst>
              <a:ext uri="{FF2B5EF4-FFF2-40B4-BE49-F238E27FC236}">
                <a16:creationId xmlns:a16="http://schemas.microsoft.com/office/drawing/2014/main" id="{10F8FE2A-4EBC-5E5A-230E-8E44E142FC15}"/>
              </a:ext>
            </a:extLst>
          </p:cNvPr>
          <p:cNvSpPr/>
          <p:nvPr/>
        </p:nvSpPr>
        <p:spPr>
          <a:xfrm>
            <a:off x="4266789" y="1425040"/>
            <a:ext cx="2249623" cy="74009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Baloo Bhaijaan" panose="03080902040302020200" pitchFamily="66" charset="-78"/>
                <a:cs typeface="Baloo Bhaijaan" panose="03080902040302020200" pitchFamily="66" charset="-78"/>
              </a:rPr>
              <a:t>Transmission</a:t>
            </a:r>
          </a:p>
        </p:txBody>
      </p:sp>
      <p:cxnSp>
        <p:nvCxnSpPr>
          <p:cNvPr id="31" name="Straight Connector 30">
            <a:extLst>
              <a:ext uri="{FF2B5EF4-FFF2-40B4-BE49-F238E27FC236}">
                <a16:creationId xmlns:a16="http://schemas.microsoft.com/office/drawing/2014/main" id="{1D98E945-EAA8-E6D2-302E-EB1EA51E2996}"/>
              </a:ext>
            </a:extLst>
          </p:cNvPr>
          <p:cNvCxnSpPr>
            <a:cxnSpLocks/>
          </p:cNvCxnSpPr>
          <p:nvPr/>
        </p:nvCxnSpPr>
        <p:spPr>
          <a:xfrm>
            <a:off x="3962397" y="2469935"/>
            <a:ext cx="2995449" cy="0"/>
          </a:xfrm>
          <a:prstGeom prst="line">
            <a:avLst/>
          </a:prstGeom>
          <a:ln w="28575"/>
        </p:spPr>
        <p:style>
          <a:lnRef idx="1">
            <a:schemeClr val="dk1"/>
          </a:lnRef>
          <a:fillRef idx="0">
            <a:schemeClr val="dk1"/>
          </a:fillRef>
          <a:effectRef idx="0">
            <a:schemeClr val="dk1"/>
          </a:effectRef>
          <a:fontRef idx="minor">
            <a:schemeClr val="tx1"/>
          </a:fontRef>
        </p:style>
      </p:cxnSp>
      <p:sp>
        <p:nvSpPr>
          <p:cNvPr id="32" name="Rounded Rectangle 31">
            <a:extLst>
              <a:ext uri="{FF2B5EF4-FFF2-40B4-BE49-F238E27FC236}">
                <a16:creationId xmlns:a16="http://schemas.microsoft.com/office/drawing/2014/main" id="{BCDF6DDC-E4B1-5799-E92E-D5348CFE6EDB}"/>
              </a:ext>
            </a:extLst>
          </p:cNvPr>
          <p:cNvSpPr/>
          <p:nvPr/>
        </p:nvSpPr>
        <p:spPr>
          <a:xfrm>
            <a:off x="4545722" y="2680139"/>
            <a:ext cx="1765738" cy="2752818"/>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loo Bhaijaan" panose="03080902040302020200" pitchFamily="66" charset="-78"/>
                <a:cs typeface="Baloo Bhaijaan" panose="03080902040302020200" pitchFamily="66" charset="-78"/>
              </a:rPr>
              <a:t>A4</a:t>
            </a:r>
          </a:p>
          <a:p>
            <a:pPr algn="ctr"/>
            <a:r>
              <a:rPr lang="en-US" dirty="0">
                <a:latin typeface="Baloo Bhaijaan" panose="03080902040302020200" pitchFamily="66" charset="-78"/>
                <a:cs typeface="Baloo Bhaijaan" panose="03080902040302020200" pitchFamily="66" charset="-78"/>
              </a:rPr>
              <a:t>AM4</a:t>
            </a:r>
          </a:p>
          <a:p>
            <a:pPr algn="ctr"/>
            <a:r>
              <a:rPr lang="en-US" dirty="0">
                <a:latin typeface="Baloo Bhaijaan" panose="03080902040302020200" pitchFamily="66" charset="-78"/>
                <a:cs typeface="Baloo Bhaijaan" panose="03080902040302020200" pitchFamily="66" charset="-78"/>
              </a:rPr>
              <a:t>AV</a:t>
            </a:r>
          </a:p>
          <a:p>
            <a:pPr algn="ctr"/>
            <a:r>
              <a:rPr lang="en-US" dirty="0">
                <a:latin typeface="Baloo Bhaijaan" panose="03080902040302020200" pitchFamily="66" charset="-78"/>
                <a:cs typeface="Baloo Bhaijaan" panose="03080902040302020200" pitchFamily="66" charset="-78"/>
              </a:rPr>
              <a:t>M6</a:t>
            </a:r>
          </a:p>
          <a:p>
            <a:pPr algn="ctr"/>
            <a:r>
              <a:rPr lang="en-US" dirty="0">
                <a:latin typeface="Baloo Bhaijaan" panose="03080902040302020200" pitchFamily="66" charset="-78"/>
                <a:cs typeface="Baloo Bhaijaan" panose="03080902040302020200" pitchFamily="66" charset="-78"/>
              </a:rPr>
              <a:t>.</a:t>
            </a:r>
          </a:p>
          <a:p>
            <a:pPr algn="ctr"/>
            <a:r>
              <a:rPr lang="en-US" dirty="0">
                <a:latin typeface="Baloo Bhaijaan" panose="03080902040302020200" pitchFamily="66" charset="-78"/>
                <a:cs typeface="Baloo Bhaijaan" panose="03080902040302020200" pitchFamily="66" charset="-78"/>
              </a:rPr>
              <a:t>.</a:t>
            </a:r>
          </a:p>
          <a:p>
            <a:pPr algn="ctr"/>
            <a:r>
              <a:rPr lang="en-US" dirty="0">
                <a:latin typeface="Baloo Bhaijaan" panose="03080902040302020200" pitchFamily="66" charset="-78"/>
                <a:cs typeface="Baloo Bhaijaan" panose="03080902040302020200" pitchFamily="66" charset="-78"/>
              </a:rPr>
              <a:t>.</a:t>
            </a:r>
          </a:p>
          <a:p>
            <a:pPr algn="ctr"/>
            <a:r>
              <a:rPr lang="en-US" dirty="0">
                <a:latin typeface="Baloo Bhaijaan" panose="03080902040302020200" pitchFamily="66" charset="-78"/>
                <a:cs typeface="Baloo Bhaijaan" panose="03080902040302020200" pitchFamily="66" charset="-78"/>
              </a:rPr>
              <a:t>A8</a:t>
            </a:r>
          </a:p>
        </p:txBody>
      </p:sp>
      <p:sp>
        <p:nvSpPr>
          <p:cNvPr id="37" name="Rectangle 36">
            <a:extLst>
              <a:ext uri="{FF2B5EF4-FFF2-40B4-BE49-F238E27FC236}">
                <a16:creationId xmlns:a16="http://schemas.microsoft.com/office/drawing/2014/main" id="{CD8FE434-6356-2A58-0BB1-02F1318A6E71}"/>
              </a:ext>
            </a:extLst>
          </p:cNvPr>
          <p:cNvSpPr/>
          <p:nvPr/>
        </p:nvSpPr>
        <p:spPr>
          <a:xfrm>
            <a:off x="8434553" y="853200"/>
            <a:ext cx="2995448" cy="2466432"/>
          </a:xfrm>
          <a:prstGeom prst="rect">
            <a:avLst/>
          </a:prstGeom>
          <a:solidFill>
            <a:schemeClr val="accent3">
              <a:lumMod val="60000"/>
              <a:lumOff val="40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516517BB-78E9-0E1C-1B17-E6BDEC5ACD49}"/>
              </a:ext>
            </a:extLst>
          </p:cNvPr>
          <p:cNvSpPr/>
          <p:nvPr/>
        </p:nvSpPr>
        <p:spPr>
          <a:xfrm>
            <a:off x="8833531" y="1061759"/>
            <a:ext cx="2233861" cy="74009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Baloo Bhaijaan" panose="03080902040302020200" pitchFamily="66" charset="-78"/>
                <a:cs typeface="Baloo Bhaijaan" panose="03080902040302020200" pitchFamily="66" charset="-78"/>
              </a:rPr>
              <a:t>Transmission Type</a:t>
            </a:r>
          </a:p>
        </p:txBody>
      </p:sp>
      <p:cxnSp>
        <p:nvCxnSpPr>
          <p:cNvPr id="39" name="Straight Connector 38">
            <a:extLst>
              <a:ext uri="{FF2B5EF4-FFF2-40B4-BE49-F238E27FC236}">
                <a16:creationId xmlns:a16="http://schemas.microsoft.com/office/drawing/2014/main" id="{765064EA-06E7-39F6-60FF-87B17DF32B82}"/>
              </a:ext>
            </a:extLst>
          </p:cNvPr>
          <p:cNvCxnSpPr>
            <a:cxnSpLocks/>
          </p:cNvCxnSpPr>
          <p:nvPr/>
        </p:nvCxnSpPr>
        <p:spPr>
          <a:xfrm>
            <a:off x="8455566" y="1991039"/>
            <a:ext cx="2995449" cy="0"/>
          </a:xfrm>
          <a:prstGeom prst="line">
            <a:avLst/>
          </a:prstGeom>
          <a:ln w="28575"/>
        </p:spPr>
        <p:style>
          <a:lnRef idx="1">
            <a:schemeClr val="dk1"/>
          </a:lnRef>
          <a:fillRef idx="0">
            <a:schemeClr val="dk1"/>
          </a:fillRef>
          <a:effectRef idx="0">
            <a:schemeClr val="dk1"/>
          </a:effectRef>
          <a:fontRef idx="minor">
            <a:schemeClr val="tx1"/>
          </a:fontRef>
        </p:style>
      </p:cxnSp>
      <p:sp>
        <p:nvSpPr>
          <p:cNvPr id="41" name="Right Arrow 40">
            <a:extLst>
              <a:ext uri="{FF2B5EF4-FFF2-40B4-BE49-F238E27FC236}">
                <a16:creationId xmlns:a16="http://schemas.microsoft.com/office/drawing/2014/main" id="{6D080963-B06F-5961-3982-2031F4290576}"/>
              </a:ext>
            </a:extLst>
          </p:cNvPr>
          <p:cNvSpPr/>
          <p:nvPr/>
        </p:nvSpPr>
        <p:spPr>
          <a:xfrm rot="20531862">
            <a:off x="7179259" y="1926584"/>
            <a:ext cx="998483" cy="882869"/>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EEAD559E-34F1-997C-BF92-7C21A4034785}"/>
              </a:ext>
            </a:extLst>
          </p:cNvPr>
          <p:cNvSpPr txBox="1"/>
          <p:nvPr/>
        </p:nvSpPr>
        <p:spPr>
          <a:xfrm>
            <a:off x="8975829" y="2773504"/>
            <a:ext cx="1902380" cy="400110"/>
          </a:xfrm>
          <a:prstGeom prst="rect">
            <a:avLst/>
          </a:prstGeom>
          <a:noFill/>
          <a:ln w="28575">
            <a:solidFill>
              <a:schemeClr val="tx1"/>
            </a:solidFill>
          </a:ln>
        </p:spPr>
        <p:txBody>
          <a:bodyPr wrap="square" rtlCol="0">
            <a:spAutoFit/>
          </a:bodyPr>
          <a:lstStyle/>
          <a:p>
            <a:pPr algn="ctr"/>
            <a:r>
              <a:rPr lang="en-US" sz="2000" b="1" dirty="0">
                <a:latin typeface="Baloo Bhaijaan" panose="03080902040302020200" pitchFamily="66" charset="-78"/>
                <a:cs typeface="Baloo Bhaijaan" panose="03080902040302020200" pitchFamily="66" charset="-78"/>
              </a:rPr>
              <a:t>2 Categories</a:t>
            </a:r>
          </a:p>
        </p:txBody>
      </p:sp>
      <p:sp>
        <p:nvSpPr>
          <p:cNvPr id="47" name="Rectangle 46">
            <a:extLst>
              <a:ext uri="{FF2B5EF4-FFF2-40B4-BE49-F238E27FC236}">
                <a16:creationId xmlns:a16="http://schemas.microsoft.com/office/drawing/2014/main" id="{A44090BC-DCDF-F661-4147-26CA87AD6B30}"/>
              </a:ext>
            </a:extLst>
          </p:cNvPr>
          <p:cNvSpPr/>
          <p:nvPr/>
        </p:nvSpPr>
        <p:spPr>
          <a:xfrm>
            <a:off x="3720663" y="672663"/>
            <a:ext cx="7977352" cy="5559972"/>
          </a:xfrm>
          <a:prstGeom prst="rect">
            <a:avLst/>
          </a:prstGeom>
          <a:noFill/>
          <a:ln w="76200">
            <a:solidFill>
              <a:schemeClr val="accent1"/>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5" name="Title 1">
            <a:extLst>
              <a:ext uri="{FF2B5EF4-FFF2-40B4-BE49-F238E27FC236}">
                <a16:creationId xmlns:a16="http://schemas.microsoft.com/office/drawing/2014/main" id="{192FB15A-3DF5-5131-60A9-29600CC6C6AA}"/>
              </a:ext>
            </a:extLst>
          </p:cNvPr>
          <p:cNvSpPr txBox="1">
            <a:spLocks/>
          </p:cNvSpPr>
          <p:nvPr/>
        </p:nvSpPr>
        <p:spPr>
          <a:xfrm>
            <a:off x="168836" y="1191482"/>
            <a:ext cx="2947482" cy="16548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3000" dirty="0"/>
              <a:t>Data Cleaning and Feature Engineering</a:t>
            </a:r>
          </a:p>
        </p:txBody>
      </p:sp>
      <p:sp>
        <p:nvSpPr>
          <p:cNvPr id="6" name="TextBox 5">
            <a:extLst>
              <a:ext uri="{FF2B5EF4-FFF2-40B4-BE49-F238E27FC236}">
                <a16:creationId xmlns:a16="http://schemas.microsoft.com/office/drawing/2014/main" id="{67300562-286D-9095-19FB-7E5C7A7615CB}"/>
              </a:ext>
            </a:extLst>
          </p:cNvPr>
          <p:cNvSpPr txBox="1"/>
          <p:nvPr/>
        </p:nvSpPr>
        <p:spPr>
          <a:xfrm>
            <a:off x="221390" y="2924751"/>
            <a:ext cx="2947481" cy="2970044"/>
          </a:xfrm>
          <a:prstGeom prst="rect">
            <a:avLst/>
          </a:prstGeom>
          <a:noFill/>
        </p:spPr>
        <p:txBody>
          <a:bodyPr wrap="square" rtlCol="0">
            <a:spAutoFit/>
          </a:bodyPr>
          <a:lstStyle/>
          <a:p>
            <a:r>
              <a:rPr lang="en-US" sz="1700" dirty="0">
                <a:solidFill>
                  <a:schemeClr val="bg1"/>
                </a:solidFill>
              </a:rPr>
              <a:t>For “transmission”, each observation was given a specific acronym that effectively described the type of transmission and its number of gears. </a:t>
            </a:r>
          </a:p>
          <a:p>
            <a:endParaRPr lang="en-US" sz="1700" dirty="0">
              <a:solidFill>
                <a:schemeClr val="bg1"/>
              </a:solidFill>
            </a:endParaRPr>
          </a:p>
          <a:p>
            <a:r>
              <a:rPr lang="en-US" sz="1700" dirty="0">
                <a:solidFill>
                  <a:schemeClr val="bg1"/>
                </a:solidFill>
              </a:rPr>
              <a:t>Therefore, I split this variable into two new variables: “Transmission Type” and “Number of Gears”</a:t>
            </a:r>
          </a:p>
        </p:txBody>
      </p:sp>
      <p:sp>
        <p:nvSpPr>
          <p:cNvPr id="2" name="Rounded Rectangle 1">
            <a:extLst>
              <a:ext uri="{FF2B5EF4-FFF2-40B4-BE49-F238E27FC236}">
                <a16:creationId xmlns:a16="http://schemas.microsoft.com/office/drawing/2014/main" id="{C7EDA133-4BD9-C4AE-1E93-DF6A3705A038}"/>
              </a:ext>
            </a:extLst>
          </p:cNvPr>
          <p:cNvSpPr/>
          <p:nvPr/>
        </p:nvSpPr>
        <p:spPr>
          <a:xfrm>
            <a:off x="9249105" y="2142382"/>
            <a:ext cx="1366345" cy="505080"/>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loo Bhaijaan" panose="03080902040302020200" pitchFamily="66" charset="-78"/>
                <a:cs typeface="Baloo Bhaijaan" panose="03080902040302020200" pitchFamily="66" charset="-78"/>
              </a:rPr>
              <a:t>Automatic</a:t>
            </a:r>
          </a:p>
          <a:p>
            <a:pPr algn="ctr"/>
            <a:r>
              <a:rPr lang="en-US" dirty="0">
                <a:latin typeface="Baloo Bhaijaan" panose="03080902040302020200" pitchFamily="66" charset="-78"/>
                <a:cs typeface="Baloo Bhaijaan" panose="03080902040302020200" pitchFamily="66" charset="-78"/>
              </a:rPr>
              <a:t>Manual</a:t>
            </a:r>
          </a:p>
        </p:txBody>
      </p:sp>
      <p:sp>
        <p:nvSpPr>
          <p:cNvPr id="10" name="Rectangle 9">
            <a:extLst>
              <a:ext uri="{FF2B5EF4-FFF2-40B4-BE49-F238E27FC236}">
                <a16:creationId xmlns:a16="http://schemas.microsoft.com/office/drawing/2014/main" id="{909EA8DF-488C-8CA2-5B89-07CFCBAEA57B}"/>
              </a:ext>
            </a:extLst>
          </p:cNvPr>
          <p:cNvSpPr/>
          <p:nvPr/>
        </p:nvSpPr>
        <p:spPr>
          <a:xfrm>
            <a:off x="8434553" y="3569898"/>
            <a:ext cx="2995448" cy="2466432"/>
          </a:xfrm>
          <a:prstGeom prst="rect">
            <a:avLst/>
          </a:prstGeom>
          <a:solidFill>
            <a:schemeClr val="accent3">
              <a:lumMod val="60000"/>
              <a:lumOff val="40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450D9022-4362-9C08-C68A-F1E8E4247599}"/>
              </a:ext>
            </a:extLst>
          </p:cNvPr>
          <p:cNvSpPr/>
          <p:nvPr/>
        </p:nvSpPr>
        <p:spPr>
          <a:xfrm>
            <a:off x="8833531" y="3831007"/>
            <a:ext cx="2233861" cy="74009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Baloo Bhaijaan" panose="03080902040302020200" pitchFamily="66" charset="-78"/>
                <a:cs typeface="Baloo Bhaijaan" panose="03080902040302020200" pitchFamily="66" charset="-78"/>
              </a:rPr>
              <a:t>Number of Gears</a:t>
            </a:r>
          </a:p>
        </p:txBody>
      </p:sp>
      <p:cxnSp>
        <p:nvCxnSpPr>
          <p:cNvPr id="12" name="Straight Connector 11">
            <a:extLst>
              <a:ext uri="{FF2B5EF4-FFF2-40B4-BE49-F238E27FC236}">
                <a16:creationId xmlns:a16="http://schemas.microsoft.com/office/drawing/2014/main" id="{89A37F02-E8AE-2E77-6AFA-9E0E9C9D7F73}"/>
              </a:ext>
            </a:extLst>
          </p:cNvPr>
          <p:cNvCxnSpPr>
            <a:cxnSpLocks/>
          </p:cNvCxnSpPr>
          <p:nvPr/>
        </p:nvCxnSpPr>
        <p:spPr>
          <a:xfrm>
            <a:off x="8429294" y="4823237"/>
            <a:ext cx="2995449" cy="0"/>
          </a:xfrm>
          <a:prstGeom prst="line">
            <a:avLst/>
          </a:prstGeom>
          <a:ln w="28575"/>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2A79FA7-492F-7A69-7852-4755E8092F1D}"/>
              </a:ext>
            </a:extLst>
          </p:cNvPr>
          <p:cNvSpPr txBox="1"/>
          <p:nvPr/>
        </p:nvSpPr>
        <p:spPr>
          <a:xfrm>
            <a:off x="8975829" y="5133740"/>
            <a:ext cx="1902380" cy="707886"/>
          </a:xfrm>
          <a:prstGeom prst="rect">
            <a:avLst/>
          </a:prstGeom>
          <a:noFill/>
          <a:ln w="28575">
            <a:solidFill>
              <a:schemeClr val="tx1"/>
            </a:solidFill>
          </a:ln>
        </p:spPr>
        <p:txBody>
          <a:bodyPr wrap="square" rtlCol="0">
            <a:spAutoFit/>
          </a:bodyPr>
          <a:lstStyle/>
          <a:p>
            <a:pPr algn="ctr"/>
            <a:r>
              <a:rPr lang="en-US" sz="2000" b="1" dirty="0">
                <a:latin typeface="Baloo Bhaijaan" panose="03080902040302020200" pitchFamily="66" charset="-78"/>
                <a:cs typeface="Baloo Bhaijaan" panose="03080902040302020200" pitchFamily="66" charset="-78"/>
              </a:rPr>
              <a:t>Numerical Variable</a:t>
            </a:r>
          </a:p>
        </p:txBody>
      </p:sp>
      <p:sp>
        <p:nvSpPr>
          <p:cNvPr id="15" name="Right Arrow 14">
            <a:extLst>
              <a:ext uri="{FF2B5EF4-FFF2-40B4-BE49-F238E27FC236}">
                <a16:creationId xmlns:a16="http://schemas.microsoft.com/office/drawing/2014/main" id="{3C91F182-7B0D-668F-4126-5E52D58B76D0}"/>
              </a:ext>
            </a:extLst>
          </p:cNvPr>
          <p:cNvSpPr/>
          <p:nvPr/>
        </p:nvSpPr>
        <p:spPr>
          <a:xfrm rot="1342690">
            <a:off x="7177641" y="3966524"/>
            <a:ext cx="998483" cy="882869"/>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5853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5CF2FC8-D184-4B10-83A5-61FC2148BE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848"/>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B4F61F8-53EC-B576-E14B-C95A1E982E18}"/>
              </a:ext>
            </a:extLst>
          </p:cNvPr>
          <p:cNvSpPr>
            <a:spLocks noGrp="1"/>
          </p:cNvSpPr>
          <p:nvPr>
            <p:ph type="title"/>
          </p:nvPr>
        </p:nvSpPr>
        <p:spPr>
          <a:xfrm>
            <a:off x="289248" y="873008"/>
            <a:ext cx="4998963" cy="1255469"/>
          </a:xfrm>
        </p:spPr>
        <p:txBody>
          <a:bodyPr>
            <a:normAutofit/>
          </a:bodyPr>
          <a:lstStyle/>
          <a:p>
            <a:r>
              <a:rPr lang="en-US" dirty="0"/>
              <a:t>Exploratory Data Analysis</a:t>
            </a:r>
          </a:p>
        </p:txBody>
      </p:sp>
      <p:sp>
        <p:nvSpPr>
          <p:cNvPr id="18" name="Content Placeholder 7">
            <a:extLst>
              <a:ext uri="{FF2B5EF4-FFF2-40B4-BE49-F238E27FC236}">
                <a16:creationId xmlns:a16="http://schemas.microsoft.com/office/drawing/2014/main" id="{963F941E-196B-E2F0-9A5D-97DC3CFB8F43}"/>
              </a:ext>
            </a:extLst>
          </p:cNvPr>
          <p:cNvSpPr>
            <a:spLocks noGrp="1"/>
          </p:cNvSpPr>
          <p:nvPr>
            <p:ph idx="1"/>
          </p:nvPr>
        </p:nvSpPr>
        <p:spPr>
          <a:xfrm>
            <a:off x="199697" y="2247636"/>
            <a:ext cx="5088514" cy="3274586"/>
          </a:xfrm>
        </p:spPr>
        <p:txBody>
          <a:bodyPr anchor="t">
            <a:noAutofit/>
          </a:bodyPr>
          <a:lstStyle/>
          <a:p>
            <a:pPr>
              <a:buClr>
                <a:schemeClr val="bg1"/>
              </a:buClr>
            </a:pPr>
            <a:r>
              <a:rPr lang="en-US" sz="1600" dirty="0">
                <a:solidFill>
                  <a:srgbClr val="FFFFFF"/>
                </a:solidFill>
              </a:rPr>
              <a:t>I explored the one-way distributions for the numerical variables and the one-way frequency tables for the categorical variables.</a:t>
            </a:r>
          </a:p>
          <a:p>
            <a:pPr>
              <a:buClr>
                <a:schemeClr val="bg1"/>
              </a:buClr>
            </a:pPr>
            <a:r>
              <a:rPr lang="en-US" sz="1600" dirty="0">
                <a:solidFill>
                  <a:srgbClr val="FFFFFF"/>
                </a:solidFill>
              </a:rPr>
              <a:t>Notice that all the continuous variables except for Engine Size and Cylinders have approximately normal distributions, while the variables Engine Size and Cylinders seem to have right (positive) skewed distributions. </a:t>
            </a:r>
          </a:p>
          <a:p>
            <a:pPr>
              <a:buClr>
                <a:schemeClr val="bg1"/>
              </a:buClr>
            </a:pPr>
            <a:r>
              <a:rPr lang="en-US" sz="1600" dirty="0">
                <a:solidFill>
                  <a:srgbClr val="FFFFFF"/>
                </a:solidFill>
              </a:rPr>
              <a:t>All the cleaned categorical variables demonstrate large sample sizes (n &gt; 100) in each category. </a:t>
            </a:r>
          </a:p>
          <a:p>
            <a:pPr>
              <a:buClr>
                <a:schemeClr val="bg1"/>
              </a:buClr>
            </a:pPr>
            <a:r>
              <a:rPr lang="en-US" sz="1600" dirty="0">
                <a:solidFill>
                  <a:srgbClr val="FFFFFF"/>
                </a:solidFill>
              </a:rPr>
              <a:t>CO2 Emissions clearly demonstrated normality with an estimated mean of about 250 g/km and an estimated standard deviation of about 59 g/km.</a:t>
            </a:r>
          </a:p>
        </p:txBody>
      </p:sp>
      <p:pic>
        <p:nvPicPr>
          <p:cNvPr id="4" name="Content Placeholder 3" descr="Chart, bar chart&#10;&#10;Description automatically generated">
            <a:extLst>
              <a:ext uri="{FF2B5EF4-FFF2-40B4-BE49-F238E27FC236}">
                <a16:creationId xmlns:a16="http://schemas.microsoft.com/office/drawing/2014/main" id="{639C31B4-E06A-291D-7293-0294290A993F}"/>
              </a:ext>
            </a:extLst>
          </p:cNvPr>
          <p:cNvPicPr>
            <a:picLocks noChangeAspect="1"/>
          </p:cNvPicPr>
          <p:nvPr/>
        </p:nvPicPr>
        <p:blipFill>
          <a:blip r:embed="rId2"/>
          <a:stretch>
            <a:fillRect/>
          </a:stretch>
        </p:blipFill>
        <p:spPr>
          <a:xfrm>
            <a:off x="6232634" y="528126"/>
            <a:ext cx="5023946" cy="5801748"/>
          </a:xfrm>
          <a:prstGeom prst="rect">
            <a:avLst/>
          </a:prstGeom>
        </p:spPr>
      </p:pic>
    </p:spTree>
    <p:extLst>
      <p:ext uri="{BB962C8B-B14F-4D97-AF65-F5344CB8AC3E}">
        <p14:creationId xmlns:p14="http://schemas.microsoft.com/office/powerpoint/2010/main" val="3614008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5CF2FC8-D184-4B10-83A5-61FC2148BE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848"/>
            <a:ext cx="560825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B4F61F8-53EC-B576-E14B-C95A1E982E18}"/>
              </a:ext>
            </a:extLst>
          </p:cNvPr>
          <p:cNvSpPr>
            <a:spLocks noGrp="1"/>
          </p:cNvSpPr>
          <p:nvPr>
            <p:ph type="title"/>
          </p:nvPr>
        </p:nvSpPr>
        <p:spPr>
          <a:xfrm>
            <a:off x="289248" y="924141"/>
            <a:ext cx="4998963" cy="1255469"/>
          </a:xfrm>
        </p:spPr>
        <p:txBody>
          <a:bodyPr>
            <a:normAutofit/>
          </a:bodyPr>
          <a:lstStyle/>
          <a:p>
            <a:r>
              <a:rPr lang="en-US" dirty="0"/>
              <a:t>Exploratory Data Analysis</a:t>
            </a:r>
          </a:p>
        </p:txBody>
      </p:sp>
      <p:sp>
        <p:nvSpPr>
          <p:cNvPr id="18" name="Content Placeholder 7">
            <a:extLst>
              <a:ext uri="{FF2B5EF4-FFF2-40B4-BE49-F238E27FC236}">
                <a16:creationId xmlns:a16="http://schemas.microsoft.com/office/drawing/2014/main" id="{963F941E-196B-E2F0-9A5D-97DC3CFB8F43}"/>
              </a:ext>
            </a:extLst>
          </p:cNvPr>
          <p:cNvSpPr>
            <a:spLocks noGrp="1"/>
          </p:cNvSpPr>
          <p:nvPr>
            <p:ph idx="1"/>
          </p:nvPr>
        </p:nvSpPr>
        <p:spPr>
          <a:xfrm>
            <a:off x="289249" y="2100492"/>
            <a:ext cx="4998962" cy="3274586"/>
          </a:xfrm>
        </p:spPr>
        <p:txBody>
          <a:bodyPr anchor="t">
            <a:noAutofit/>
          </a:bodyPr>
          <a:lstStyle/>
          <a:p>
            <a:pPr>
              <a:buClr>
                <a:schemeClr val="bg1"/>
              </a:buClr>
            </a:pPr>
            <a:r>
              <a:rPr lang="en-US" sz="1600" dirty="0">
                <a:solidFill>
                  <a:srgbClr val="FFFFFF"/>
                </a:solidFill>
              </a:rPr>
              <a:t>I explored the two-way relationships between each vehicle feature and the CO2 Emissions </a:t>
            </a:r>
          </a:p>
          <a:p>
            <a:pPr>
              <a:buClr>
                <a:schemeClr val="bg1"/>
              </a:buClr>
            </a:pPr>
            <a:r>
              <a:rPr lang="en-US" sz="1600" dirty="0">
                <a:solidFill>
                  <a:srgbClr val="FFFFFF"/>
                </a:solidFill>
              </a:rPr>
              <a:t>Box-plots were used for the categorical variables to illustrate potential differences in the distribution of CO2 emissions when conditioned on each category</a:t>
            </a:r>
          </a:p>
          <a:p>
            <a:pPr>
              <a:buClr>
                <a:schemeClr val="bg1"/>
              </a:buClr>
            </a:pPr>
            <a:r>
              <a:rPr lang="en-US" sz="1600" dirty="0">
                <a:solidFill>
                  <a:srgbClr val="FFFFFF"/>
                </a:solidFill>
              </a:rPr>
              <a:t>Scatter-plots of the CO2 emissions against the explanatory variable were used for the numerical features. </a:t>
            </a:r>
          </a:p>
          <a:p>
            <a:pPr>
              <a:buClr>
                <a:schemeClr val="bg1"/>
              </a:buClr>
            </a:pPr>
            <a:r>
              <a:rPr lang="en-US" sz="1600" dirty="0">
                <a:solidFill>
                  <a:srgbClr val="FFFFFF"/>
                </a:solidFill>
              </a:rPr>
              <a:t>All categorical variables indicated significantly different means (with similar distributions) for each category of the associated vehicle feature. </a:t>
            </a:r>
          </a:p>
          <a:p>
            <a:pPr>
              <a:buClr>
                <a:schemeClr val="bg1"/>
              </a:buClr>
            </a:pPr>
            <a:r>
              <a:rPr lang="en-US" sz="1600" dirty="0">
                <a:solidFill>
                  <a:srgbClr val="FFFFFF"/>
                </a:solidFill>
              </a:rPr>
              <a:t>All numerical features except for  “Number of Gears” demonstrated a clear, positive, linear relationship with the CO2 emissions. </a:t>
            </a:r>
          </a:p>
        </p:txBody>
      </p:sp>
      <p:pic>
        <p:nvPicPr>
          <p:cNvPr id="3" name="Picture 2" descr="Diagram&#10;&#10;Description automatically generated">
            <a:extLst>
              <a:ext uri="{FF2B5EF4-FFF2-40B4-BE49-F238E27FC236}">
                <a16:creationId xmlns:a16="http://schemas.microsoft.com/office/drawing/2014/main" id="{38A1D2D3-D502-9EFB-5CE6-768DF33EDD55}"/>
              </a:ext>
            </a:extLst>
          </p:cNvPr>
          <p:cNvPicPr>
            <a:picLocks noChangeAspect="1"/>
          </p:cNvPicPr>
          <p:nvPr/>
        </p:nvPicPr>
        <p:blipFill>
          <a:blip r:embed="rId2"/>
          <a:stretch>
            <a:fillRect/>
          </a:stretch>
        </p:blipFill>
        <p:spPr>
          <a:xfrm>
            <a:off x="6238866" y="394669"/>
            <a:ext cx="5091285" cy="6068661"/>
          </a:xfrm>
          <a:prstGeom prst="rect">
            <a:avLst/>
          </a:prstGeom>
        </p:spPr>
      </p:pic>
    </p:spTree>
    <p:extLst>
      <p:ext uri="{BB962C8B-B14F-4D97-AF65-F5344CB8AC3E}">
        <p14:creationId xmlns:p14="http://schemas.microsoft.com/office/powerpoint/2010/main" val="1330623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A81E71-7660-40BC-3C71-1AC2BB5933A4}"/>
              </a:ext>
            </a:extLst>
          </p:cNvPr>
          <p:cNvPicPr>
            <a:picLocks noChangeAspect="1"/>
          </p:cNvPicPr>
          <p:nvPr/>
        </p:nvPicPr>
        <p:blipFill>
          <a:blip r:embed="rId2"/>
          <a:stretch>
            <a:fillRect/>
          </a:stretch>
        </p:blipFill>
        <p:spPr>
          <a:xfrm>
            <a:off x="5962490" y="3467796"/>
            <a:ext cx="2609319" cy="2192498"/>
          </a:xfrm>
          <a:prstGeom prst="rect">
            <a:avLst/>
          </a:prstGeom>
        </p:spPr>
      </p:pic>
      <p:sp>
        <p:nvSpPr>
          <p:cNvPr id="7" name="Rectangle 6">
            <a:extLst>
              <a:ext uri="{FF2B5EF4-FFF2-40B4-BE49-F238E27FC236}">
                <a16:creationId xmlns:a16="http://schemas.microsoft.com/office/drawing/2014/main" id="{863E8E33-4D92-D8E8-B42E-2F9CBAD65544}"/>
              </a:ext>
            </a:extLst>
          </p:cNvPr>
          <p:cNvSpPr/>
          <p:nvPr/>
        </p:nvSpPr>
        <p:spPr>
          <a:xfrm>
            <a:off x="5779183" y="3413707"/>
            <a:ext cx="2975935" cy="2246587"/>
          </a:xfrm>
          <a:prstGeom prst="rect">
            <a:avLst/>
          </a:prstGeom>
          <a:noFill/>
          <a:ln w="762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760E1730-D20B-25E7-DC37-9B514FFF1BE3}"/>
              </a:ext>
            </a:extLst>
          </p:cNvPr>
          <p:cNvSpPr/>
          <p:nvPr/>
        </p:nvSpPr>
        <p:spPr>
          <a:xfrm>
            <a:off x="8495114" y="1178726"/>
            <a:ext cx="2893688" cy="2081479"/>
          </a:xfrm>
          <a:prstGeom prst="rect">
            <a:avLst/>
          </a:prstGeom>
          <a:noFill/>
          <a:ln w="762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A964ADDC-DC55-3EA2-66D4-D95F130D4BB2}"/>
              </a:ext>
            </a:extLst>
          </p:cNvPr>
          <p:cNvSpPr/>
          <p:nvPr/>
        </p:nvSpPr>
        <p:spPr>
          <a:xfrm>
            <a:off x="5779183" y="1178725"/>
            <a:ext cx="2590813" cy="20814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139932C-D59E-3F59-22C9-12EEF4961F1D}"/>
              </a:ext>
            </a:extLst>
          </p:cNvPr>
          <p:cNvSpPr/>
          <p:nvPr/>
        </p:nvSpPr>
        <p:spPr>
          <a:xfrm>
            <a:off x="8886656" y="3413707"/>
            <a:ext cx="2513914" cy="2246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84C52CC-3647-8422-624B-5D3BCA50D4ED}"/>
              </a:ext>
            </a:extLst>
          </p:cNvPr>
          <p:cNvSpPr/>
          <p:nvPr/>
        </p:nvSpPr>
        <p:spPr>
          <a:xfrm>
            <a:off x="0" y="756745"/>
            <a:ext cx="5360276" cy="53497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03597629-9960-B88A-BB82-23D7D112C68D}"/>
              </a:ext>
            </a:extLst>
          </p:cNvPr>
          <p:cNvSpPr>
            <a:spLocks noGrp="1"/>
          </p:cNvSpPr>
          <p:nvPr>
            <p:ph type="title"/>
          </p:nvPr>
        </p:nvSpPr>
        <p:spPr>
          <a:xfrm>
            <a:off x="244864" y="963996"/>
            <a:ext cx="4936736" cy="1255469"/>
          </a:xfrm>
        </p:spPr>
        <p:txBody>
          <a:bodyPr>
            <a:normAutofit/>
          </a:bodyPr>
          <a:lstStyle/>
          <a:p>
            <a:r>
              <a:rPr lang="en-US" dirty="0"/>
              <a:t>Exploratory Data Analysis</a:t>
            </a:r>
          </a:p>
        </p:txBody>
      </p:sp>
      <p:sp>
        <p:nvSpPr>
          <p:cNvPr id="17" name="Content Placeholder 7">
            <a:extLst>
              <a:ext uri="{FF2B5EF4-FFF2-40B4-BE49-F238E27FC236}">
                <a16:creationId xmlns:a16="http://schemas.microsoft.com/office/drawing/2014/main" id="{9DBBEB68-2CF1-6527-AE9E-3E502C66CBDF}"/>
              </a:ext>
            </a:extLst>
          </p:cNvPr>
          <p:cNvSpPr>
            <a:spLocks noGrp="1"/>
          </p:cNvSpPr>
          <p:nvPr>
            <p:ph idx="1"/>
          </p:nvPr>
        </p:nvSpPr>
        <p:spPr>
          <a:xfrm>
            <a:off x="252491" y="2143156"/>
            <a:ext cx="4936736" cy="3532431"/>
          </a:xfrm>
        </p:spPr>
        <p:txBody>
          <a:bodyPr anchor="t">
            <a:noAutofit/>
          </a:bodyPr>
          <a:lstStyle/>
          <a:p>
            <a:pPr>
              <a:buClr>
                <a:schemeClr val="bg1"/>
              </a:buClr>
            </a:pPr>
            <a:r>
              <a:rPr lang="en-US" sz="1700" dirty="0">
                <a:solidFill>
                  <a:srgbClr val="FFFFFF"/>
                </a:solidFill>
              </a:rPr>
              <a:t>I investigated the relationships between the cleaned variables in the dataset. </a:t>
            </a:r>
          </a:p>
          <a:p>
            <a:pPr>
              <a:buClr>
                <a:schemeClr val="bg1"/>
              </a:buClr>
            </a:pPr>
            <a:r>
              <a:rPr lang="en-US" sz="1700" dirty="0">
                <a:solidFill>
                  <a:srgbClr val="FFFFFF"/>
                </a:solidFill>
              </a:rPr>
              <a:t>All VIF values are approximately less than or equal to 5, so I had no reason to believe any negative effects from multicollinearity would impact the analyses or models. </a:t>
            </a:r>
          </a:p>
          <a:p>
            <a:pPr>
              <a:buClr>
                <a:schemeClr val="bg1"/>
              </a:buClr>
            </a:pPr>
            <a:r>
              <a:rPr lang="en-US" sz="1700" dirty="0">
                <a:solidFill>
                  <a:srgbClr val="FFFFFF"/>
                </a:solidFill>
              </a:rPr>
              <a:t>The correlation plot indicated that most of the numeric variables have a relatively large correlation with CO2 Emissions and with each other. </a:t>
            </a:r>
          </a:p>
          <a:p>
            <a:pPr>
              <a:buClr>
                <a:schemeClr val="bg1"/>
              </a:buClr>
            </a:pPr>
            <a:r>
              <a:rPr lang="en-US" sz="1700" dirty="0">
                <a:solidFill>
                  <a:srgbClr val="FFFFFF"/>
                </a:solidFill>
              </a:rPr>
              <a:t>PCA and Factor Analysis should help alleviate some of the negative effects that may arise from collinearity when applied before modeling.</a:t>
            </a:r>
          </a:p>
        </p:txBody>
      </p:sp>
      <p:sp>
        <p:nvSpPr>
          <p:cNvPr id="19" name="Rectangle 18">
            <a:extLst>
              <a:ext uri="{FF2B5EF4-FFF2-40B4-BE49-F238E27FC236}">
                <a16:creationId xmlns:a16="http://schemas.microsoft.com/office/drawing/2014/main" id="{5247E455-413F-841E-7BB8-ACDB86DDF5DA}"/>
              </a:ext>
            </a:extLst>
          </p:cNvPr>
          <p:cNvSpPr/>
          <p:nvPr/>
        </p:nvSpPr>
        <p:spPr>
          <a:xfrm>
            <a:off x="5885793" y="4405745"/>
            <a:ext cx="2686016" cy="296884"/>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pic>
        <p:nvPicPr>
          <p:cNvPr id="2" name="Picture 1">
            <a:extLst>
              <a:ext uri="{FF2B5EF4-FFF2-40B4-BE49-F238E27FC236}">
                <a16:creationId xmlns:a16="http://schemas.microsoft.com/office/drawing/2014/main" id="{FA70CD8D-74A9-D899-4E57-E4D53B86ED68}"/>
              </a:ext>
            </a:extLst>
          </p:cNvPr>
          <p:cNvPicPr>
            <a:picLocks noChangeAspect="1"/>
          </p:cNvPicPr>
          <p:nvPr/>
        </p:nvPicPr>
        <p:blipFill>
          <a:blip r:embed="rId3"/>
          <a:stretch>
            <a:fillRect/>
          </a:stretch>
        </p:blipFill>
        <p:spPr>
          <a:xfrm>
            <a:off x="8788903" y="1285892"/>
            <a:ext cx="2442374" cy="1867143"/>
          </a:xfrm>
          <a:prstGeom prst="rect">
            <a:avLst/>
          </a:prstGeom>
        </p:spPr>
      </p:pic>
    </p:spTree>
    <p:extLst>
      <p:ext uri="{BB962C8B-B14F-4D97-AF65-F5344CB8AC3E}">
        <p14:creationId xmlns:p14="http://schemas.microsoft.com/office/powerpoint/2010/main" val="185768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61F8-53EC-B576-E14B-C95A1E982E18}"/>
              </a:ext>
            </a:extLst>
          </p:cNvPr>
          <p:cNvSpPr>
            <a:spLocks noGrp="1"/>
          </p:cNvSpPr>
          <p:nvPr>
            <p:ph type="title"/>
          </p:nvPr>
        </p:nvSpPr>
        <p:spPr/>
        <p:txBody>
          <a:bodyPr>
            <a:normAutofit/>
          </a:bodyPr>
          <a:lstStyle/>
          <a:p>
            <a:r>
              <a:rPr lang="en-US" sz="4000" dirty="0"/>
              <a:t>Methodology</a:t>
            </a:r>
          </a:p>
        </p:txBody>
      </p:sp>
      <p:sp>
        <p:nvSpPr>
          <p:cNvPr id="3" name="Content Placeholder 2">
            <a:extLst>
              <a:ext uri="{FF2B5EF4-FFF2-40B4-BE49-F238E27FC236}">
                <a16:creationId xmlns:a16="http://schemas.microsoft.com/office/drawing/2014/main" id="{11A771ED-CEB9-B5DE-60D6-B77B120FBF24}"/>
              </a:ext>
            </a:extLst>
          </p:cNvPr>
          <p:cNvSpPr>
            <a:spLocks noGrp="1"/>
          </p:cNvSpPr>
          <p:nvPr>
            <p:ph idx="1"/>
          </p:nvPr>
        </p:nvSpPr>
        <p:spPr>
          <a:xfrm>
            <a:off x="3869267" y="864108"/>
            <a:ext cx="7608029" cy="5120640"/>
          </a:xfrm>
        </p:spPr>
        <p:txBody>
          <a:bodyPr>
            <a:normAutofit/>
          </a:bodyPr>
          <a:lstStyle/>
          <a:p>
            <a:r>
              <a:rPr lang="en-US" dirty="0"/>
              <a:t>Constructed a training and testing set with an 80/20 split of the original data. </a:t>
            </a:r>
          </a:p>
          <a:p>
            <a:r>
              <a:rPr lang="en-US" dirty="0"/>
              <a:t>Since many of the variables used are not in the same units, I scaled both sets using the estimated means and standard deviations from </a:t>
            </a:r>
            <a:r>
              <a:rPr lang="en-US" b="1" dirty="0"/>
              <a:t>only</a:t>
            </a:r>
            <a:r>
              <a:rPr lang="en-US" dirty="0"/>
              <a:t> the training set.</a:t>
            </a:r>
          </a:p>
          <a:p>
            <a:pPr>
              <a:spcBef>
                <a:spcPts val="600"/>
              </a:spcBef>
            </a:pPr>
            <a:r>
              <a:rPr lang="en-US" dirty="0"/>
              <a:t>Applied PCA to the automobile attributes in the training data to reduce the dimensions of the data while minimizing information loss. </a:t>
            </a:r>
          </a:p>
          <a:p>
            <a:pPr lvl="1">
              <a:spcBef>
                <a:spcPts val="600"/>
              </a:spcBef>
              <a:buFont typeface="Wingdings" pitchFamily="2" charset="2"/>
              <a:buChar char="§"/>
            </a:pPr>
            <a:r>
              <a:rPr lang="en-US" dirty="0"/>
              <a:t>Investigated the loadings of the first few components.</a:t>
            </a:r>
          </a:p>
          <a:p>
            <a:pPr lvl="1">
              <a:buFont typeface="Wingdings" pitchFamily="2" charset="2"/>
              <a:buChar char="§"/>
            </a:pPr>
            <a:r>
              <a:rPr lang="en-US" dirty="0"/>
              <a:t>Based on the location of the “elbow” in the corresponding scree plot and the cumulative variance explained by the principal components, I choose an optimal number of components. </a:t>
            </a:r>
          </a:p>
          <a:p>
            <a:pPr lvl="1">
              <a:buFont typeface="Wingdings" pitchFamily="2" charset="2"/>
              <a:buChar char="§"/>
            </a:pPr>
            <a:r>
              <a:rPr lang="en-US" dirty="0"/>
              <a:t>Linearly transformed the training data into principal components that were used to fit a multiple linear regression model. </a:t>
            </a:r>
          </a:p>
          <a:p>
            <a:pPr lvl="1">
              <a:buFont typeface="Wingdings" pitchFamily="2" charset="2"/>
              <a:buChar char="§"/>
            </a:pPr>
            <a:r>
              <a:rPr lang="en-US" dirty="0"/>
              <a:t>Linear model assumptions were checked, residual diagnostics were examined, and the significance of each coefficient was tested.</a:t>
            </a:r>
          </a:p>
        </p:txBody>
      </p:sp>
    </p:spTree>
    <p:extLst>
      <p:ext uri="{BB962C8B-B14F-4D97-AF65-F5344CB8AC3E}">
        <p14:creationId xmlns:p14="http://schemas.microsoft.com/office/powerpoint/2010/main" val="3335277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61F8-53EC-B576-E14B-C95A1E982E18}"/>
              </a:ext>
            </a:extLst>
          </p:cNvPr>
          <p:cNvSpPr>
            <a:spLocks noGrp="1"/>
          </p:cNvSpPr>
          <p:nvPr>
            <p:ph type="title"/>
          </p:nvPr>
        </p:nvSpPr>
        <p:spPr/>
        <p:txBody>
          <a:bodyPr>
            <a:normAutofit/>
          </a:bodyPr>
          <a:lstStyle/>
          <a:p>
            <a:r>
              <a:rPr lang="en-US" sz="4000" dirty="0"/>
              <a:t>Methodology</a:t>
            </a:r>
          </a:p>
        </p:txBody>
      </p:sp>
      <p:sp>
        <p:nvSpPr>
          <p:cNvPr id="3" name="Content Placeholder 2">
            <a:extLst>
              <a:ext uri="{FF2B5EF4-FFF2-40B4-BE49-F238E27FC236}">
                <a16:creationId xmlns:a16="http://schemas.microsoft.com/office/drawing/2014/main" id="{11A771ED-CEB9-B5DE-60D6-B77B120FBF24}"/>
              </a:ext>
            </a:extLst>
          </p:cNvPr>
          <p:cNvSpPr>
            <a:spLocks noGrp="1"/>
          </p:cNvSpPr>
          <p:nvPr>
            <p:ph idx="1"/>
          </p:nvPr>
        </p:nvSpPr>
        <p:spPr>
          <a:xfrm>
            <a:off x="3701105" y="1060773"/>
            <a:ext cx="7786705" cy="5282780"/>
          </a:xfrm>
        </p:spPr>
        <p:txBody>
          <a:bodyPr>
            <a:normAutofit lnSpcReduction="10000"/>
          </a:bodyPr>
          <a:lstStyle/>
          <a:p>
            <a:pPr>
              <a:spcBef>
                <a:spcPts val="600"/>
              </a:spcBef>
            </a:pPr>
            <a:r>
              <a:rPr lang="en-US" sz="1800" dirty="0"/>
              <a:t>I also applied factor analysis to the training data, using the </a:t>
            </a:r>
            <a:r>
              <a:rPr lang="en-US" sz="1800" i="1" dirty="0"/>
              <a:t>Maximum Likelihood </a:t>
            </a:r>
            <a:r>
              <a:rPr lang="en-US" sz="1800" dirty="0"/>
              <a:t>method:</a:t>
            </a:r>
          </a:p>
          <a:p>
            <a:pPr lvl="1">
              <a:spcBef>
                <a:spcPts val="600"/>
              </a:spcBef>
              <a:buFont typeface="Wingdings" pitchFamily="2" charset="2"/>
              <a:buChar char="§"/>
            </a:pPr>
            <a:r>
              <a:rPr lang="en-US" sz="1600" dirty="0"/>
              <a:t>A </a:t>
            </a:r>
            <a:r>
              <a:rPr lang="en-US" sz="1600" i="1" dirty="0"/>
              <a:t>varimax</a:t>
            </a:r>
            <a:r>
              <a:rPr lang="en-US" sz="1600" dirty="0"/>
              <a:t> rotation was used to help “spread out” the squares of the loadings on each factor in hope of finding groups of large and negligible coefficients in any column of the rotated loadings. </a:t>
            </a:r>
          </a:p>
          <a:p>
            <a:pPr lvl="1">
              <a:buFont typeface="Wingdings" pitchFamily="2" charset="2"/>
              <a:buChar char="§"/>
            </a:pPr>
            <a:r>
              <a:rPr lang="en-US" sz="1600" dirty="0"/>
              <a:t>The loadings of the first few factors were investigated and interpreted in order to characterize the key factors found among the original automobile features. </a:t>
            </a:r>
          </a:p>
          <a:p>
            <a:pPr lvl="1">
              <a:buFont typeface="Wingdings" pitchFamily="2" charset="2"/>
              <a:buChar char="§"/>
            </a:pPr>
            <a:r>
              <a:rPr lang="en-US" sz="1600" dirty="0"/>
              <a:t>The location of the “elbow” in the corresponding scree plot and the cumulative variance explained by the factors was used to choose an optimal number of factors. </a:t>
            </a:r>
          </a:p>
          <a:p>
            <a:pPr lvl="1">
              <a:buFont typeface="Wingdings" pitchFamily="2" charset="2"/>
              <a:buChar char="§"/>
            </a:pPr>
            <a:r>
              <a:rPr lang="en-US" sz="1600" dirty="0"/>
              <a:t>With the loadings from the first optimal number of factors, I then generated factor scores using the weighted-least-squares method shown in class:</a:t>
            </a:r>
          </a:p>
          <a:p>
            <a:pPr lvl="1">
              <a:buFont typeface="Wingdings" pitchFamily="2" charset="2"/>
              <a:buChar char="§"/>
            </a:pPr>
            <a:endParaRPr lang="en-US" sz="1600" dirty="0"/>
          </a:p>
          <a:p>
            <a:pPr lvl="1">
              <a:buFont typeface="Wingdings" pitchFamily="2" charset="2"/>
              <a:buChar char="§"/>
            </a:pPr>
            <a:endParaRPr lang="en-US" sz="1600" dirty="0"/>
          </a:p>
          <a:p>
            <a:pPr lvl="1">
              <a:buFont typeface="Wingdings" pitchFamily="2" charset="2"/>
              <a:buChar char="§"/>
            </a:pPr>
            <a:r>
              <a:rPr lang="en-US" sz="1600" dirty="0"/>
              <a:t>These factor scores were then used as input for another multiple linear regression model.</a:t>
            </a:r>
          </a:p>
          <a:p>
            <a:pPr lvl="1">
              <a:buFont typeface="Wingdings" pitchFamily="2" charset="2"/>
              <a:buChar char="§"/>
            </a:pPr>
            <a:r>
              <a:rPr lang="en-US" sz="1600" dirty="0"/>
              <a:t>Again, the linear model assumptions were checked, residual diagnostics were examined, and the significance of each coefficient was tested.</a:t>
            </a:r>
          </a:p>
          <a:p>
            <a:r>
              <a:rPr lang="en-US" sz="1800" dirty="0"/>
              <a:t>Both linear regression models were evaluated and compared on the test dataset using R-Squared and RMSE.</a:t>
            </a:r>
          </a:p>
          <a:p>
            <a:pPr lvl="1"/>
            <a:endParaRPr lang="en-US" dirty="0"/>
          </a:p>
          <a:p>
            <a:pPr marL="502920" lvl="1" indent="0">
              <a:buNone/>
            </a:pPr>
            <a:endParaRPr lang="en-US" dirty="0"/>
          </a:p>
        </p:txBody>
      </p:sp>
      <p:pic>
        <p:nvPicPr>
          <p:cNvPr id="4" name="Picture 3">
            <a:extLst>
              <a:ext uri="{FF2B5EF4-FFF2-40B4-BE49-F238E27FC236}">
                <a16:creationId xmlns:a16="http://schemas.microsoft.com/office/drawing/2014/main" id="{853C8224-BD91-2AC2-8376-9BC429CD8576}"/>
              </a:ext>
            </a:extLst>
          </p:cNvPr>
          <p:cNvPicPr>
            <a:picLocks noChangeAspect="1"/>
          </p:cNvPicPr>
          <p:nvPr/>
        </p:nvPicPr>
        <p:blipFill>
          <a:blip r:embed="rId2"/>
          <a:stretch>
            <a:fillRect/>
          </a:stretch>
        </p:blipFill>
        <p:spPr>
          <a:xfrm>
            <a:off x="5361156" y="3776536"/>
            <a:ext cx="4931955" cy="483476"/>
          </a:xfrm>
          <a:prstGeom prst="rect">
            <a:avLst/>
          </a:prstGeom>
        </p:spPr>
      </p:pic>
    </p:spTree>
    <p:extLst>
      <p:ext uri="{BB962C8B-B14F-4D97-AF65-F5344CB8AC3E}">
        <p14:creationId xmlns:p14="http://schemas.microsoft.com/office/powerpoint/2010/main" val="3241359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61F8-53EC-B576-E14B-C95A1E982E18}"/>
              </a:ext>
            </a:extLst>
          </p:cNvPr>
          <p:cNvSpPr>
            <a:spLocks noGrp="1"/>
          </p:cNvSpPr>
          <p:nvPr>
            <p:ph type="title"/>
          </p:nvPr>
        </p:nvSpPr>
        <p:spPr/>
        <p:txBody>
          <a:bodyPr>
            <a:normAutofit/>
          </a:bodyPr>
          <a:lstStyle/>
          <a:p>
            <a:r>
              <a:rPr lang="en-US" sz="4000" dirty="0"/>
              <a:t>A Note On Correlation Structure</a:t>
            </a:r>
          </a:p>
        </p:txBody>
      </p:sp>
      <p:sp>
        <p:nvSpPr>
          <p:cNvPr id="3" name="Content Placeholder 2">
            <a:extLst>
              <a:ext uri="{FF2B5EF4-FFF2-40B4-BE49-F238E27FC236}">
                <a16:creationId xmlns:a16="http://schemas.microsoft.com/office/drawing/2014/main" id="{11A771ED-CEB9-B5DE-60D6-B77B120FBF24}"/>
              </a:ext>
            </a:extLst>
          </p:cNvPr>
          <p:cNvSpPr>
            <a:spLocks noGrp="1"/>
          </p:cNvSpPr>
          <p:nvPr>
            <p:ph idx="1"/>
          </p:nvPr>
        </p:nvSpPr>
        <p:spPr>
          <a:xfrm>
            <a:off x="3869267" y="864108"/>
            <a:ext cx="7608029" cy="5120640"/>
          </a:xfrm>
        </p:spPr>
        <p:txBody>
          <a:bodyPr>
            <a:normAutofit/>
          </a:bodyPr>
          <a:lstStyle/>
          <a:p>
            <a:r>
              <a:rPr lang="en-US" dirty="0"/>
              <a:t>Traditionally, one-hot encoding is applied to categorical variables so that the variables may be used appropriately in our analyses and models. </a:t>
            </a:r>
          </a:p>
          <a:p>
            <a:r>
              <a:rPr lang="en-US" dirty="0"/>
              <a:t>One-hot encoding effectively creates a new dichotomous variable (1 or 0) for each category in the associated variable. </a:t>
            </a:r>
          </a:p>
          <a:p>
            <a:r>
              <a:rPr lang="en-US" dirty="0"/>
              <a:t>Normally, this approach is perfectly fine before applying a machine learning model such as linear regression. However, when applying PCA or Factor Analysis, using an estimated correlation matrix, </a:t>
            </a:r>
            <a:r>
              <a:rPr lang="en-US" b="1" dirty="0"/>
              <a:t>R</a:t>
            </a:r>
            <a:r>
              <a:rPr lang="en-US" dirty="0"/>
              <a:t>, from Pearson’s correlations is not technically appropriate because Pearson’s correlations assume that the variables are continuous and follow a multivariate normal distribution. </a:t>
            </a:r>
          </a:p>
          <a:p>
            <a:r>
              <a:rPr lang="en-US" dirty="0"/>
              <a:t>Pearson’s correlation technically should not be used on dichotomous or ordinal variables (although it is often performed) [1].</a:t>
            </a:r>
          </a:p>
        </p:txBody>
      </p:sp>
    </p:spTree>
    <p:extLst>
      <p:ext uri="{BB962C8B-B14F-4D97-AF65-F5344CB8AC3E}">
        <p14:creationId xmlns:p14="http://schemas.microsoft.com/office/powerpoint/2010/main" val="1591612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61F8-53EC-B576-E14B-C95A1E982E18}"/>
              </a:ext>
            </a:extLst>
          </p:cNvPr>
          <p:cNvSpPr>
            <a:spLocks noGrp="1"/>
          </p:cNvSpPr>
          <p:nvPr>
            <p:ph type="title"/>
          </p:nvPr>
        </p:nvSpPr>
        <p:spPr/>
        <p:txBody>
          <a:bodyPr>
            <a:normAutofit/>
          </a:bodyPr>
          <a:lstStyle/>
          <a:p>
            <a:r>
              <a:rPr lang="en-US" sz="4000" dirty="0"/>
              <a:t>A Note On Correlation Structure</a:t>
            </a:r>
          </a:p>
        </p:txBody>
      </p:sp>
      <p:sp>
        <p:nvSpPr>
          <p:cNvPr id="3" name="Content Placeholder 2">
            <a:extLst>
              <a:ext uri="{FF2B5EF4-FFF2-40B4-BE49-F238E27FC236}">
                <a16:creationId xmlns:a16="http://schemas.microsoft.com/office/drawing/2014/main" id="{11A771ED-CEB9-B5DE-60D6-B77B120FBF24}"/>
              </a:ext>
            </a:extLst>
          </p:cNvPr>
          <p:cNvSpPr>
            <a:spLocks noGrp="1"/>
          </p:cNvSpPr>
          <p:nvPr>
            <p:ph idx="1"/>
          </p:nvPr>
        </p:nvSpPr>
        <p:spPr>
          <a:xfrm>
            <a:off x="3869267" y="864108"/>
            <a:ext cx="7608029" cy="5120640"/>
          </a:xfrm>
        </p:spPr>
        <p:txBody>
          <a:bodyPr>
            <a:normAutofit/>
          </a:bodyPr>
          <a:lstStyle/>
          <a:p>
            <a:r>
              <a:rPr lang="en-US" dirty="0"/>
              <a:t>Therefore, I also tried using a more appropriate estimate for the correlation of the categorical variables. </a:t>
            </a:r>
          </a:p>
          <a:p>
            <a:pPr>
              <a:spcBef>
                <a:spcPts val="600"/>
              </a:spcBef>
            </a:pPr>
            <a:r>
              <a:rPr lang="en-US" dirty="0"/>
              <a:t>I estimated the correlation matrix, </a:t>
            </a:r>
            <a:r>
              <a:rPr lang="en-US" b="1" dirty="0"/>
              <a:t>R</a:t>
            </a:r>
            <a:r>
              <a:rPr lang="en-US" dirty="0"/>
              <a:t>, using a mix of different correlation methods.</a:t>
            </a:r>
          </a:p>
          <a:p>
            <a:pPr lvl="1">
              <a:spcBef>
                <a:spcPts val="600"/>
              </a:spcBef>
            </a:pPr>
            <a:r>
              <a:rPr lang="en-US" dirty="0"/>
              <a:t>Numerical variables still used Pearson’s correlation coefficient. </a:t>
            </a:r>
          </a:p>
          <a:p>
            <a:pPr lvl="1"/>
            <a:r>
              <a:rPr lang="en-US" dirty="0"/>
              <a:t>Dichotomous categorical variables used tetrachoric correlation [3]. </a:t>
            </a:r>
          </a:p>
          <a:p>
            <a:pPr lvl="1"/>
            <a:r>
              <a:rPr lang="en-US" dirty="0"/>
              <a:t>Multi-class, ordinal, categorical variables used </a:t>
            </a:r>
            <a:r>
              <a:rPr lang="en-US" dirty="0" err="1"/>
              <a:t>polychoric</a:t>
            </a:r>
            <a:r>
              <a:rPr lang="en-US" dirty="0"/>
              <a:t> correlation [3] with associated natural orderings.</a:t>
            </a:r>
          </a:p>
          <a:p>
            <a:pPr lvl="1"/>
            <a:r>
              <a:rPr lang="en-US" dirty="0"/>
              <a:t>Polyserial or biserial correlations were used to estimate the elements of </a:t>
            </a:r>
            <a:r>
              <a:rPr lang="en-US" b="1" dirty="0"/>
              <a:t>R</a:t>
            </a:r>
            <a:r>
              <a:rPr lang="en-US" dirty="0"/>
              <a:t> that represented the correlation between a continuous variable and an ordinal, or dichotomous, variable. </a:t>
            </a:r>
          </a:p>
          <a:p>
            <a:r>
              <a:rPr lang="en-US" dirty="0"/>
              <a:t>The analyses and modeling results from using standard one-hot encoding with Pearson’s correlations were presented along with the results from using the mixed correlations.</a:t>
            </a:r>
          </a:p>
        </p:txBody>
      </p:sp>
    </p:spTree>
    <p:extLst>
      <p:ext uri="{BB962C8B-B14F-4D97-AF65-F5344CB8AC3E}">
        <p14:creationId xmlns:p14="http://schemas.microsoft.com/office/powerpoint/2010/main" val="2826395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B4F61F8-53EC-B576-E14B-C95A1E982E18}"/>
              </a:ext>
            </a:extLst>
          </p:cNvPr>
          <p:cNvSpPr>
            <a:spLocks noGrp="1"/>
          </p:cNvSpPr>
          <p:nvPr>
            <p:ph type="title"/>
          </p:nvPr>
        </p:nvSpPr>
        <p:spPr>
          <a:xfrm>
            <a:off x="154239" y="657771"/>
            <a:ext cx="6451110" cy="1255469"/>
          </a:xfrm>
        </p:spPr>
        <p:txBody>
          <a:bodyPr>
            <a:normAutofit/>
          </a:bodyPr>
          <a:lstStyle/>
          <a:p>
            <a:r>
              <a:rPr lang="en-US" dirty="0"/>
              <a:t>Results &amp; Interpretation</a:t>
            </a:r>
          </a:p>
        </p:txBody>
      </p:sp>
      <p:sp>
        <p:nvSpPr>
          <p:cNvPr id="3" name="Content Placeholder 2">
            <a:extLst>
              <a:ext uri="{FF2B5EF4-FFF2-40B4-BE49-F238E27FC236}">
                <a16:creationId xmlns:a16="http://schemas.microsoft.com/office/drawing/2014/main" id="{11A771ED-CEB9-B5DE-60D6-B77B120FBF24}"/>
              </a:ext>
            </a:extLst>
          </p:cNvPr>
          <p:cNvSpPr>
            <a:spLocks noGrp="1"/>
          </p:cNvSpPr>
          <p:nvPr>
            <p:ph idx="1"/>
          </p:nvPr>
        </p:nvSpPr>
        <p:spPr>
          <a:xfrm>
            <a:off x="175259" y="1662776"/>
            <a:ext cx="6701967" cy="3274586"/>
          </a:xfrm>
        </p:spPr>
        <p:txBody>
          <a:bodyPr anchor="t">
            <a:noAutofit/>
          </a:bodyPr>
          <a:lstStyle/>
          <a:p>
            <a:pPr marL="0" indent="0">
              <a:buNone/>
            </a:pPr>
            <a:r>
              <a:rPr lang="en-US" sz="1600" b="1" dirty="0">
                <a:solidFill>
                  <a:srgbClr val="FFFFFF"/>
                </a:solidFill>
              </a:rPr>
              <a:t>Principal Component Analysis (One-hot / Pearson’s)</a:t>
            </a:r>
          </a:p>
          <a:p>
            <a:pPr>
              <a:buClr>
                <a:schemeClr val="bg1"/>
              </a:buClr>
            </a:pPr>
            <a:r>
              <a:rPr lang="en-US" sz="1500" dirty="0">
                <a:solidFill>
                  <a:srgbClr val="FFFFFF"/>
                </a:solidFill>
              </a:rPr>
              <a:t>After one-hot encoding the categorical variables, there were a total of 13 predictor variables in the training data. </a:t>
            </a:r>
          </a:p>
          <a:p>
            <a:pPr>
              <a:spcBef>
                <a:spcPts val="0"/>
              </a:spcBef>
              <a:buClr>
                <a:schemeClr val="bg1"/>
              </a:buClr>
            </a:pPr>
            <a:r>
              <a:rPr lang="en-US" sz="1500" dirty="0">
                <a:solidFill>
                  <a:srgbClr val="FFFFFF"/>
                </a:solidFill>
              </a:rPr>
              <a:t>Using only Pearson’s correlations, I calculated the 13 sample principal components from the training data. </a:t>
            </a:r>
          </a:p>
          <a:p>
            <a:pPr>
              <a:spcBef>
                <a:spcPts val="0"/>
              </a:spcBef>
              <a:buClr>
                <a:schemeClr val="bg1"/>
              </a:buClr>
            </a:pPr>
            <a:r>
              <a:rPr lang="en-US" sz="1500" dirty="0">
                <a:solidFill>
                  <a:srgbClr val="FFFFFF"/>
                </a:solidFill>
              </a:rPr>
              <a:t>From the scree plot and the summary of variance explained, I decided to keep only the first 6 components (explained over 95% of the sample variance in training data). </a:t>
            </a:r>
          </a:p>
          <a:p>
            <a:pPr>
              <a:spcBef>
                <a:spcPts val="0"/>
              </a:spcBef>
              <a:buClr>
                <a:schemeClr val="bg1"/>
              </a:buClr>
            </a:pPr>
            <a:r>
              <a:rPr lang="en-US" sz="1500" dirty="0">
                <a:solidFill>
                  <a:srgbClr val="FFFFFF"/>
                </a:solidFill>
              </a:rPr>
              <a:t>Notice that the larger weights of PC1 (≈ 0.5) are exclusively associated with variables like Engine Size, Cylinders, and Fuel Consumption levels, so PC1 may be interpreted as an average measure of engine power, or engine output.</a:t>
            </a:r>
          </a:p>
          <a:p>
            <a:pPr>
              <a:spcBef>
                <a:spcPts val="0"/>
              </a:spcBef>
              <a:buClr>
                <a:schemeClr val="bg1"/>
              </a:buClr>
            </a:pPr>
            <a:r>
              <a:rPr lang="en-US" sz="1500" dirty="0">
                <a:solidFill>
                  <a:srgbClr val="FFFFFF"/>
                </a:solidFill>
              </a:rPr>
              <a:t>The relatively larger weights associated with Large Vehicle, Regular Fuel Type, and Two-Wheel Drive in PC2 indicates that PC2 may represent an aggregate measure for regular, non-premium, large passenger vehicles. For instance, this could represent a typical middle-class family-oriented car, since they are typically larger, two-wheel drive vehicles that do not require special fuel. </a:t>
            </a:r>
          </a:p>
          <a:p>
            <a:pPr>
              <a:spcBef>
                <a:spcPts val="0"/>
              </a:spcBef>
              <a:buClr>
                <a:schemeClr val="bg1"/>
              </a:buClr>
            </a:pPr>
            <a:r>
              <a:rPr lang="en-US" sz="1500" dirty="0">
                <a:solidFill>
                  <a:srgbClr val="FFFFFF"/>
                </a:solidFill>
              </a:rPr>
              <a:t>While PC3 appears to be heavily dominated by the Number of Gears variable, the 3 remaining principal components may also be interpreted in a fashion as PC1 and PC2.</a:t>
            </a:r>
            <a:endParaRPr lang="en-US" sz="1500" b="1" dirty="0">
              <a:solidFill>
                <a:srgbClr val="FFFFFF"/>
              </a:solidFill>
            </a:endParaRPr>
          </a:p>
        </p:txBody>
      </p:sp>
      <p:pic>
        <p:nvPicPr>
          <p:cNvPr id="4" name="Picture 3" descr="Chart, line chart&#10;&#10;Description automatically generated">
            <a:extLst>
              <a:ext uri="{FF2B5EF4-FFF2-40B4-BE49-F238E27FC236}">
                <a16:creationId xmlns:a16="http://schemas.microsoft.com/office/drawing/2014/main" id="{915FEA6F-C83B-67EB-F0C8-03ADEDE4AE0F}"/>
              </a:ext>
            </a:extLst>
          </p:cNvPr>
          <p:cNvPicPr>
            <a:picLocks noChangeAspect="1"/>
          </p:cNvPicPr>
          <p:nvPr/>
        </p:nvPicPr>
        <p:blipFill>
          <a:blip r:embed="rId2"/>
          <a:stretch>
            <a:fillRect/>
          </a:stretch>
        </p:blipFill>
        <p:spPr>
          <a:xfrm>
            <a:off x="7681666" y="805029"/>
            <a:ext cx="3364706" cy="2801118"/>
          </a:xfrm>
          <a:prstGeom prst="rect">
            <a:avLst/>
          </a:prstGeom>
        </p:spPr>
      </p:pic>
      <p:sp>
        <p:nvSpPr>
          <p:cNvPr id="13" name="Rectangle 12">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0C778BAA-B4B7-5D01-4B6F-EBE3EE02E122}"/>
              </a:ext>
            </a:extLst>
          </p:cNvPr>
          <p:cNvPicPr>
            <a:picLocks noChangeAspect="1"/>
          </p:cNvPicPr>
          <p:nvPr/>
        </p:nvPicPr>
        <p:blipFill>
          <a:blip r:embed="rId3"/>
          <a:stretch>
            <a:fillRect/>
          </a:stretch>
        </p:blipFill>
        <p:spPr>
          <a:xfrm>
            <a:off x="7136525" y="3616655"/>
            <a:ext cx="4660918" cy="2473249"/>
          </a:xfrm>
          <a:prstGeom prst="rect">
            <a:avLst/>
          </a:prstGeom>
        </p:spPr>
      </p:pic>
    </p:spTree>
    <p:extLst>
      <p:ext uri="{BB962C8B-B14F-4D97-AF65-F5344CB8AC3E}">
        <p14:creationId xmlns:p14="http://schemas.microsoft.com/office/powerpoint/2010/main" val="3691790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681577AD-DA5F-48B3-8FB9-5199BA9EE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5350"/>
            <a:ext cx="4642228" cy="5330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9824331-6593-1618-9295-AD18FDA3CA2F}"/>
              </a:ext>
            </a:extLst>
          </p:cNvPr>
          <p:cNvSpPr>
            <a:spLocks noGrp="1"/>
          </p:cNvSpPr>
          <p:nvPr>
            <p:ph type="title"/>
          </p:nvPr>
        </p:nvSpPr>
        <p:spPr>
          <a:xfrm>
            <a:off x="289249" y="1123837"/>
            <a:ext cx="4016116" cy="1255469"/>
          </a:xfrm>
        </p:spPr>
        <p:txBody>
          <a:bodyPr vert="horz" lIns="91440" tIns="45720" rIns="91440" bIns="45720" rtlCol="0" anchor="ctr">
            <a:normAutofit/>
          </a:bodyPr>
          <a:lstStyle/>
          <a:p>
            <a:r>
              <a:rPr lang="en-US"/>
              <a:t>Introduction</a:t>
            </a:r>
            <a:endParaRPr lang="en-US" dirty="0"/>
          </a:p>
        </p:txBody>
      </p:sp>
      <p:sp>
        <p:nvSpPr>
          <p:cNvPr id="3" name="Content Placeholder 2">
            <a:extLst>
              <a:ext uri="{FF2B5EF4-FFF2-40B4-BE49-F238E27FC236}">
                <a16:creationId xmlns:a16="http://schemas.microsoft.com/office/drawing/2014/main" id="{778D2A89-3250-D3DC-7FF5-1511B47C49A8}"/>
              </a:ext>
            </a:extLst>
          </p:cNvPr>
          <p:cNvSpPr>
            <a:spLocks noGrp="1"/>
          </p:cNvSpPr>
          <p:nvPr>
            <p:ph sz="half" idx="1"/>
          </p:nvPr>
        </p:nvSpPr>
        <p:spPr>
          <a:xfrm>
            <a:off x="289249" y="2510395"/>
            <a:ext cx="4016116" cy="3274586"/>
          </a:xfrm>
        </p:spPr>
        <p:txBody>
          <a:bodyPr vert="horz" lIns="91440" tIns="45720" rIns="91440" bIns="45720" rtlCol="0" anchor="t">
            <a:normAutofit/>
          </a:bodyPr>
          <a:lstStyle/>
          <a:p>
            <a:r>
              <a:rPr lang="en-US" sz="1900" dirty="0">
                <a:solidFill>
                  <a:srgbClr val="FFFFFF"/>
                </a:solidFill>
              </a:rPr>
              <a:t>Carbon dioxide (CO2) emissions is often recognized as one of the main drivers in global climate change.</a:t>
            </a:r>
          </a:p>
          <a:p>
            <a:r>
              <a:rPr lang="en-US" sz="1900" dirty="0">
                <a:solidFill>
                  <a:srgbClr val="FFFFFF"/>
                </a:solidFill>
              </a:rPr>
              <a:t>Countries are urgently trying to reduce their annual emissions to prevent any further impacts of climate change. </a:t>
            </a:r>
          </a:p>
          <a:p>
            <a:r>
              <a:rPr lang="en-US" sz="1900" dirty="0">
                <a:solidFill>
                  <a:srgbClr val="FFFFFF"/>
                </a:solidFill>
              </a:rPr>
              <a:t>Automobiles significantly contribute to the total annual CO2 emissions each year. </a:t>
            </a:r>
          </a:p>
        </p:txBody>
      </p:sp>
      <p:pic>
        <p:nvPicPr>
          <p:cNvPr id="10" name="Content Placeholder 9" descr="A polar bear on a rock&#10;&#10;Description automatically generated with medium confidence">
            <a:extLst>
              <a:ext uri="{FF2B5EF4-FFF2-40B4-BE49-F238E27FC236}">
                <a16:creationId xmlns:a16="http://schemas.microsoft.com/office/drawing/2014/main" id="{40E27F76-60AD-A00B-4D10-D66B00C49B94}"/>
              </a:ext>
            </a:extLst>
          </p:cNvPr>
          <p:cNvPicPr>
            <a:picLocks noGrp="1" noChangeAspect="1"/>
          </p:cNvPicPr>
          <p:nvPr>
            <p:ph sz="half" idx="2"/>
          </p:nvPr>
        </p:nvPicPr>
        <p:blipFill>
          <a:blip r:embed="rId2"/>
          <a:stretch>
            <a:fillRect/>
          </a:stretch>
        </p:blipFill>
        <p:spPr>
          <a:xfrm>
            <a:off x="5137463" y="1164200"/>
            <a:ext cx="6193767" cy="4521448"/>
          </a:xfrm>
          <a:prstGeom prst="rect">
            <a:avLst/>
          </a:prstGeom>
        </p:spPr>
      </p:pic>
    </p:spTree>
    <p:extLst>
      <p:ext uri="{BB962C8B-B14F-4D97-AF65-F5344CB8AC3E}">
        <p14:creationId xmlns:p14="http://schemas.microsoft.com/office/powerpoint/2010/main" val="4013678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C1D4A39-A122-41DA-BF9B-2313FB6B7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D120F8-C0F1-4CC6-B340-0B8F67C40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705248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8AF6EFCA-56DD-442E-9948-D162BEBBF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Title 1">
            <a:extLst>
              <a:ext uri="{FF2B5EF4-FFF2-40B4-BE49-F238E27FC236}">
                <a16:creationId xmlns:a16="http://schemas.microsoft.com/office/drawing/2014/main" id="{749F93C2-15E4-F35C-DB10-95EB3C45445A}"/>
              </a:ext>
            </a:extLst>
          </p:cNvPr>
          <p:cNvSpPr>
            <a:spLocks noGrp="1"/>
          </p:cNvSpPr>
          <p:nvPr>
            <p:ph type="title"/>
          </p:nvPr>
        </p:nvSpPr>
        <p:spPr>
          <a:xfrm>
            <a:off x="175259" y="657771"/>
            <a:ext cx="6451110" cy="1255469"/>
          </a:xfrm>
        </p:spPr>
        <p:txBody>
          <a:bodyPr>
            <a:normAutofit/>
          </a:bodyPr>
          <a:lstStyle/>
          <a:p>
            <a:r>
              <a:rPr lang="en-US" dirty="0"/>
              <a:t>Results &amp; Interpretation</a:t>
            </a:r>
          </a:p>
        </p:txBody>
      </p:sp>
      <p:sp>
        <p:nvSpPr>
          <p:cNvPr id="17" name="Content Placeholder 2">
            <a:extLst>
              <a:ext uri="{FF2B5EF4-FFF2-40B4-BE49-F238E27FC236}">
                <a16:creationId xmlns:a16="http://schemas.microsoft.com/office/drawing/2014/main" id="{30A7B28B-0C4D-0B53-F9EF-A1F378CB82CB}"/>
              </a:ext>
            </a:extLst>
          </p:cNvPr>
          <p:cNvSpPr>
            <a:spLocks noGrp="1"/>
          </p:cNvSpPr>
          <p:nvPr>
            <p:ph idx="1"/>
          </p:nvPr>
        </p:nvSpPr>
        <p:spPr>
          <a:xfrm>
            <a:off x="175259" y="1662777"/>
            <a:ext cx="6701967" cy="3274586"/>
          </a:xfrm>
        </p:spPr>
        <p:txBody>
          <a:bodyPr anchor="t">
            <a:noAutofit/>
          </a:bodyPr>
          <a:lstStyle/>
          <a:p>
            <a:pPr marL="0" indent="0">
              <a:buNone/>
            </a:pPr>
            <a:r>
              <a:rPr lang="en-US" sz="1600" b="1" dirty="0">
                <a:solidFill>
                  <a:srgbClr val="FFFFFF"/>
                </a:solidFill>
              </a:rPr>
              <a:t>Principal Component Analysis (Mixed Correlations)</a:t>
            </a:r>
          </a:p>
          <a:p>
            <a:pPr>
              <a:buClr>
                <a:schemeClr val="bg1"/>
              </a:buClr>
            </a:pPr>
            <a:r>
              <a:rPr lang="en-US" sz="1500" dirty="0">
                <a:solidFill>
                  <a:srgbClr val="FFFFFF"/>
                </a:solidFill>
              </a:rPr>
              <a:t>As mentioned, I reperformed PCA using a combination of different correlation estimates depending on the variable type.</a:t>
            </a:r>
          </a:p>
          <a:p>
            <a:pPr>
              <a:spcBef>
                <a:spcPts val="0"/>
              </a:spcBef>
              <a:buClr>
                <a:schemeClr val="bg1"/>
              </a:buClr>
            </a:pPr>
            <a:r>
              <a:rPr lang="en-US" sz="1500" dirty="0">
                <a:solidFill>
                  <a:srgbClr val="FFFFFF"/>
                </a:solidFill>
              </a:rPr>
              <a:t>The mixed-type correlation estimates were used to calculate the sample principal components. </a:t>
            </a:r>
          </a:p>
          <a:p>
            <a:pPr>
              <a:spcBef>
                <a:spcPts val="0"/>
              </a:spcBef>
              <a:buClr>
                <a:schemeClr val="bg1"/>
              </a:buClr>
            </a:pPr>
            <a:r>
              <a:rPr lang="en-US" sz="1500" dirty="0">
                <a:solidFill>
                  <a:srgbClr val="FFFFFF"/>
                </a:solidFill>
              </a:rPr>
              <a:t>Since one-hot encoding was not performed, there were only 10 predictor variables in the training data before applying PCA. </a:t>
            </a:r>
          </a:p>
          <a:p>
            <a:pPr>
              <a:spcBef>
                <a:spcPts val="0"/>
              </a:spcBef>
              <a:buClr>
                <a:schemeClr val="bg1"/>
              </a:buClr>
            </a:pPr>
            <a:r>
              <a:rPr lang="en-US" sz="1500" dirty="0">
                <a:solidFill>
                  <a:srgbClr val="FFFFFF"/>
                </a:solidFill>
              </a:rPr>
              <a:t>From the scree plot and the summary of variance explained, I decided to keep only the first 6 components (explained over 95% of the sample variance in training data). </a:t>
            </a:r>
          </a:p>
          <a:p>
            <a:pPr>
              <a:spcBef>
                <a:spcPts val="0"/>
              </a:spcBef>
              <a:buClr>
                <a:schemeClr val="bg1"/>
              </a:buClr>
            </a:pPr>
            <a:r>
              <a:rPr lang="en-US" sz="1500" dirty="0">
                <a:solidFill>
                  <a:srgbClr val="FFFFFF"/>
                </a:solidFill>
              </a:rPr>
              <a:t>Again, the heavier weights on Engine Size, Cylinders, and Fuel Consumption levels indicate that PC1 may be interpreted as an average measure of engine power, or engine output. </a:t>
            </a:r>
          </a:p>
          <a:p>
            <a:pPr>
              <a:spcBef>
                <a:spcPts val="0"/>
              </a:spcBef>
              <a:buClr>
                <a:schemeClr val="bg1"/>
              </a:buClr>
            </a:pPr>
            <a:r>
              <a:rPr lang="en-US" sz="1500" dirty="0">
                <a:solidFill>
                  <a:srgbClr val="FFFFFF"/>
                </a:solidFill>
              </a:rPr>
              <a:t>PC2 has a different interpretation now: The Vehicle Class and Fuel Type variables have larger positive weights while the Economic Class variable has a large negative weight, implying that PC2 may represent the difference between a vehicle’s overall size and its general status. </a:t>
            </a:r>
          </a:p>
          <a:p>
            <a:pPr>
              <a:spcBef>
                <a:spcPts val="0"/>
              </a:spcBef>
              <a:buClr>
                <a:schemeClr val="bg1"/>
              </a:buClr>
            </a:pPr>
            <a:r>
              <a:rPr lang="en-US" sz="1500" dirty="0">
                <a:solidFill>
                  <a:srgbClr val="FFFFFF"/>
                </a:solidFill>
              </a:rPr>
              <a:t>Note that in this case we can see that none of the components seem to be dominated by any single predictor.</a:t>
            </a:r>
            <a:endParaRPr lang="en-US" sz="1500" b="1" dirty="0">
              <a:solidFill>
                <a:srgbClr val="FFFFFF"/>
              </a:solidFill>
            </a:endParaRPr>
          </a:p>
        </p:txBody>
      </p:sp>
      <p:pic>
        <p:nvPicPr>
          <p:cNvPr id="20" name="Picture 19" descr="Chart, line chart&#10;&#10;Description automatically generated">
            <a:extLst>
              <a:ext uri="{FF2B5EF4-FFF2-40B4-BE49-F238E27FC236}">
                <a16:creationId xmlns:a16="http://schemas.microsoft.com/office/drawing/2014/main" id="{A0FCA189-2C59-9478-32F6-8857CF6A6C11}"/>
              </a:ext>
            </a:extLst>
          </p:cNvPr>
          <p:cNvPicPr>
            <a:picLocks noChangeAspect="1"/>
          </p:cNvPicPr>
          <p:nvPr/>
        </p:nvPicPr>
        <p:blipFill>
          <a:blip r:embed="rId2"/>
          <a:stretch>
            <a:fillRect/>
          </a:stretch>
        </p:blipFill>
        <p:spPr>
          <a:xfrm>
            <a:off x="7735484" y="803696"/>
            <a:ext cx="3395010" cy="2829175"/>
          </a:xfrm>
          <a:prstGeom prst="rect">
            <a:avLst/>
          </a:prstGeom>
        </p:spPr>
      </p:pic>
      <p:pic>
        <p:nvPicPr>
          <p:cNvPr id="2" name="Picture 1">
            <a:extLst>
              <a:ext uri="{FF2B5EF4-FFF2-40B4-BE49-F238E27FC236}">
                <a16:creationId xmlns:a16="http://schemas.microsoft.com/office/drawing/2014/main" id="{CD57F53F-640C-683C-E8CC-9FB8A7F4E447}"/>
              </a:ext>
            </a:extLst>
          </p:cNvPr>
          <p:cNvPicPr>
            <a:picLocks noChangeAspect="1"/>
          </p:cNvPicPr>
          <p:nvPr/>
        </p:nvPicPr>
        <p:blipFill>
          <a:blip r:embed="rId3"/>
          <a:stretch>
            <a:fillRect/>
          </a:stretch>
        </p:blipFill>
        <p:spPr>
          <a:xfrm>
            <a:off x="7106197" y="3882721"/>
            <a:ext cx="4653584" cy="1948066"/>
          </a:xfrm>
          <a:prstGeom prst="rect">
            <a:avLst/>
          </a:prstGeom>
        </p:spPr>
      </p:pic>
    </p:spTree>
    <p:extLst>
      <p:ext uri="{BB962C8B-B14F-4D97-AF65-F5344CB8AC3E}">
        <p14:creationId xmlns:p14="http://schemas.microsoft.com/office/powerpoint/2010/main" val="3067861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line chart&#10;&#10;Description automatically generated">
            <a:extLst>
              <a:ext uri="{FF2B5EF4-FFF2-40B4-BE49-F238E27FC236}">
                <a16:creationId xmlns:a16="http://schemas.microsoft.com/office/drawing/2014/main" id="{FDDEFADA-7501-CD26-90EB-062E76EB6EBA}"/>
              </a:ext>
            </a:extLst>
          </p:cNvPr>
          <p:cNvPicPr>
            <a:picLocks noChangeAspect="1"/>
          </p:cNvPicPr>
          <p:nvPr/>
        </p:nvPicPr>
        <p:blipFill>
          <a:blip r:embed="rId2"/>
          <a:stretch>
            <a:fillRect/>
          </a:stretch>
        </p:blipFill>
        <p:spPr>
          <a:xfrm>
            <a:off x="7184252" y="751490"/>
            <a:ext cx="3537564" cy="2947971"/>
          </a:xfrm>
          <a:prstGeom prst="rect">
            <a:avLst/>
          </a:prstGeom>
        </p:spPr>
      </p:pic>
      <p:sp>
        <p:nvSpPr>
          <p:cNvPr id="9" name="Rectangle 8">
            <a:extLst>
              <a:ext uri="{FF2B5EF4-FFF2-40B4-BE49-F238E27FC236}">
                <a16:creationId xmlns:a16="http://schemas.microsoft.com/office/drawing/2014/main" id="{0FDCEB57-8315-A8B4-39D6-974AE77E8D71}"/>
              </a:ext>
            </a:extLst>
          </p:cNvPr>
          <p:cNvSpPr/>
          <p:nvPr/>
        </p:nvSpPr>
        <p:spPr>
          <a:xfrm>
            <a:off x="-1" y="756745"/>
            <a:ext cx="5980387" cy="53497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6B9E9EC6-C915-0080-426C-B15EFC9EB1B6}"/>
              </a:ext>
            </a:extLst>
          </p:cNvPr>
          <p:cNvSpPr>
            <a:spLocks noGrp="1"/>
          </p:cNvSpPr>
          <p:nvPr>
            <p:ph type="title"/>
          </p:nvPr>
        </p:nvSpPr>
        <p:spPr>
          <a:xfrm>
            <a:off x="175259" y="657771"/>
            <a:ext cx="5132577" cy="1255469"/>
          </a:xfrm>
        </p:spPr>
        <p:txBody>
          <a:bodyPr>
            <a:normAutofit/>
          </a:bodyPr>
          <a:lstStyle/>
          <a:p>
            <a:r>
              <a:rPr lang="en-US"/>
              <a:t>Results &amp; Interpretation</a:t>
            </a:r>
            <a:endParaRPr lang="en-US" dirty="0"/>
          </a:p>
        </p:txBody>
      </p:sp>
      <p:sp>
        <p:nvSpPr>
          <p:cNvPr id="12" name="Content Placeholder 2">
            <a:extLst>
              <a:ext uri="{FF2B5EF4-FFF2-40B4-BE49-F238E27FC236}">
                <a16:creationId xmlns:a16="http://schemas.microsoft.com/office/drawing/2014/main" id="{968A75A7-560A-3554-6266-CB8317679310}"/>
              </a:ext>
            </a:extLst>
          </p:cNvPr>
          <p:cNvSpPr>
            <a:spLocks noGrp="1"/>
          </p:cNvSpPr>
          <p:nvPr>
            <p:ph idx="1"/>
          </p:nvPr>
        </p:nvSpPr>
        <p:spPr>
          <a:xfrm>
            <a:off x="175260" y="1662777"/>
            <a:ext cx="5710533" cy="3970768"/>
          </a:xfrm>
        </p:spPr>
        <p:txBody>
          <a:bodyPr anchor="t">
            <a:noAutofit/>
          </a:bodyPr>
          <a:lstStyle/>
          <a:p>
            <a:pPr marL="0" indent="0">
              <a:buNone/>
            </a:pPr>
            <a:r>
              <a:rPr lang="en-US" sz="1600" b="1" dirty="0">
                <a:solidFill>
                  <a:srgbClr val="FFFFFF"/>
                </a:solidFill>
              </a:rPr>
              <a:t>Factor Analysis (One-hot / Pearson’s)</a:t>
            </a:r>
          </a:p>
          <a:p>
            <a:pPr>
              <a:buClr>
                <a:schemeClr val="bg1"/>
              </a:buClr>
            </a:pPr>
            <a:r>
              <a:rPr lang="en-US" sz="1500" dirty="0">
                <a:solidFill>
                  <a:srgbClr val="FFFFFF"/>
                </a:solidFill>
              </a:rPr>
              <a:t>Used only the Pearson’s correlations from the One-Hot encoded training data to compute the 13 factor loadings</a:t>
            </a:r>
          </a:p>
          <a:p>
            <a:pPr>
              <a:buClr>
                <a:schemeClr val="bg1"/>
              </a:buClr>
            </a:pPr>
            <a:r>
              <a:rPr lang="en-US" sz="1500" dirty="0">
                <a:solidFill>
                  <a:srgbClr val="FFFFFF"/>
                </a:solidFill>
              </a:rPr>
              <a:t>After examination of the scree plot and the variance explained by each factor, I decided to keep only the first 8 factors (explained only about 69% of the sample variance in training data). </a:t>
            </a:r>
          </a:p>
          <a:p>
            <a:pPr>
              <a:buClr>
                <a:schemeClr val="bg1"/>
              </a:buClr>
            </a:pPr>
            <a:r>
              <a:rPr lang="en-US" sz="1500" dirty="0">
                <a:solidFill>
                  <a:srgbClr val="FFFFFF"/>
                </a:solidFill>
              </a:rPr>
              <a:t>Interestingly, Engine Size, Cylinders, and Fuel Consumption levels all load highly on the first factor </a:t>
            </a:r>
            <a:r>
              <a:rPr lang="en-US" sz="1500" b="1" dirty="0">
                <a:solidFill>
                  <a:srgbClr val="FFFFFF"/>
                </a:solidFill>
              </a:rPr>
              <a:t>again</a:t>
            </a:r>
            <a:r>
              <a:rPr lang="en-US" sz="1500" dirty="0">
                <a:solidFill>
                  <a:srgbClr val="FFFFFF"/>
                </a:solidFill>
              </a:rPr>
              <a:t>, so this first factor may represent an abstract measure of engine strength, power, or output as well. </a:t>
            </a:r>
          </a:p>
          <a:p>
            <a:pPr>
              <a:buClr>
                <a:schemeClr val="bg1"/>
              </a:buClr>
            </a:pPr>
            <a:r>
              <a:rPr lang="en-US" sz="1500" dirty="0">
                <a:solidFill>
                  <a:srgbClr val="FFFFFF"/>
                </a:solidFill>
              </a:rPr>
              <a:t>Since premium vehicles generally require premium gasoline, this second factor seems to represent the contrast between standard vehicles and premium vehicles, with a heavy emphasis on the vehicle’s fuel type.</a:t>
            </a:r>
          </a:p>
          <a:p>
            <a:pPr>
              <a:buClr>
                <a:schemeClr val="bg1"/>
              </a:buClr>
            </a:pPr>
            <a:r>
              <a:rPr lang="en-US" sz="1500" dirty="0">
                <a:solidFill>
                  <a:srgbClr val="FFFFFF"/>
                </a:solidFill>
              </a:rPr>
              <a:t>Many of the remaining factors appear to be dominated by a single predictor variable as highlighted in Table 3.</a:t>
            </a:r>
            <a:endParaRPr lang="en-US" sz="1500" b="1" dirty="0">
              <a:solidFill>
                <a:srgbClr val="FFFFFF"/>
              </a:solidFill>
            </a:endParaRPr>
          </a:p>
        </p:txBody>
      </p:sp>
      <p:pic>
        <p:nvPicPr>
          <p:cNvPr id="2" name="Picture 1">
            <a:extLst>
              <a:ext uri="{FF2B5EF4-FFF2-40B4-BE49-F238E27FC236}">
                <a16:creationId xmlns:a16="http://schemas.microsoft.com/office/drawing/2014/main" id="{DEA82EA7-31BE-4927-BED6-FFBA72A16C58}"/>
              </a:ext>
            </a:extLst>
          </p:cNvPr>
          <p:cNvPicPr>
            <a:picLocks noChangeAspect="1"/>
          </p:cNvPicPr>
          <p:nvPr/>
        </p:nvPicPr>
        <p:blipFill>
          <a:blip r:embed="rId3"/>
          <a:stretch>
            <a:fillRect/>
          </a:stretch>
        </p:blipFill>
        <p:spPr>
          <a:xfrm>
            <a:off x="6096000" y="3806339"/>
            <a:ext cx="5577572" cy="2143199"/>
          </a:xfrm>
          <a:prstGeom prst="rect">
            <a:avLst/>
          </a:prstGeom>
        </p:spPr>
      </p:pic>
    </p:spTree>
    <p:extLst>
      <p:ext uri="{BB962C8B-B14F-4D97-AF65-F5344CB8AC3E}">
        <p14:creationId xmlns:p14="http://schemas.microsoft.com/office/powerpoint/2010/main" val="811567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DCEB57-8315-A8B4-39D6-974AE77E8D71}"/>
              </a:ext>
            </a:extLst>
          </p:cNvPr>
          <p:cNvSpPr/>
          <p:nvPr/>
        </p:nvSpPr>
        <p:spPr>
          <a:xfrm>
            <a:off x="-2" y="557055"/>
            <a:ext cx="6127533" cy="57438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6B9E9EC6-C915-0080-426C-B15EFC9EB1B6}"/>
              </a:ext>
            </a:extLst>
          </p:cNvPr>
          <p:cNvSpPr>
            <a:spLocks noGrp="1"/>
          </p:cNvSpPr>
          <p:nvPr>
            <p:ph type="title"/>
          </p:nvPr>
        </p:nvSpPr>
        <p:spPr>
          <a:xfrm>
            <a:off x="50845" y="427343"/>
            <a:ext cx="5132577" cy="1145985"/>
          </a:xfrm>
        </p:spPr>
        <p:txBody>
          <a:bodyPr>
            <a:normAutofit/>
          </a:bodyPr>
          <a:lstStyle/>
          <a:p>
            <a:r>
              <a:rPr lang="en-US" dirty="0"/>
              <a:t>Results &amp; Interpretation</a:t>
            </a:r>
          </a:p>
        </p:txBody>
      </p:sp>
      <p:sp>
        <p:nvSpPr>
          <p:cNvPr id="12" name="Content Placeholder 2">
            <a:extLst>
              <a:ext uri="{FF2B5EF4-FFF2-40B4-BE49-F238E27FC236}">
                <a16:creationId xmlns:a16="http://schemas.microsoft.com/office/drawing/2014/main" id="{968A75A7-560A-3554-6266-CB8317679310}"/>
              </a:ext>
            </a:extLst>
          </p:cNvPr>
          <p:cNvSpPr>
            <a:spLocks noGrp="1"/>
          </p:cNvSpPr>
          <p:nvPr>
            <p:ph idx="1"/>
          </p:nvPr>
        </p:nvSpPr>
        <p:spPr>
          <a:xfrm>
            <a:off x="93741" y="1328002"/>
            <a:ext cx="5928688" cy="4841570"/>
          </a:xfrm>
        </p:spPr>
        <p:txBody>
          <a:bodyPr anchor="t">
            <a:noAutofit/>
          </a:bodyPr>
          <a:lstStyle/>
          <a:p>
            <a:pPr marL="0" indent="0">
              <a:buNone/>
            </a:pPr>
            <a:r>
              <a:rPr lang="en-US" sz="1600" b="1" dirty="0">
                <a:solidFill>
                  <a:srgbClr val="FFFFFF"/>
                </a:solidFill>
              </a:rPr>
              <a:t>Factor Analysis (Mixed Correlations)</a:t>
            </a:r>
          </a:p>
          <a:p>
            <a:pPr>
              <a:buClr>
                <a:schemeClr val="bg1"/>
              </a:buClr>
            </a:pPr>
            <a:r>
              <a:rPr lang="en-US" sz="1500" dirty="0">
                <a:solidFill>
                  <a:srgbClr val="FFFFFF"/>
                </a:solidFill>
              </a:rPr>
              <a:t>Again, I reperformed factor analysis using a combination of different correlation estimates depending on the variable type.</a:t>
            </a:r>
          </a:p>
          <a:p>
            <a:pPr>
              <a:spcBef>
                <a:spcPts val="0"/>
              </a:spcBef>
              <a:buClr>
                <a:schemeClr val="bg1"/>
              </a:buClr>
            </a:pPr>
            <a:r>
              <a:rPr lang="en-US" sz="1500" dirty="0">
                <a:solidFill>
                  <a:srgbClr val="FFFFFF"/>
                </a:solidFill>
              </a:rPr>
              <a:t>The mixed-type correlation estimates were used to calculate the factor loadings. </a:t>
            </a:r>
          </a:p>
          <a:p>
            <a:pPr>
              <a:spcBef>
                <a:spcPts val="0"/>
              </a:spcBef>
              <a:buClr>
                <a:schemeClr val="bg1"/>
              </a:buClr>
            </a:pPr>
            <a:r>
              <a:rPr lang="en-US" sz="1500" dirty="0">
                <a:solidFill>
                  <a:srgbClr val="FFFFFF"/>
                </a:solidFill>
              </a:rPr>
              <a:t>Since one-hot encoding was not performed, there were only 10 predictor variables in the training data before applying factor analysis. </a:t>
            </a:r>
          </a:p>
          <a:p>
            <a:pPr>
              <a:spcBef>
                <a:spcPts val="0"/>
              </a:spcBef>
              <a:buClr>
                <a:schemeClr val="bg1"/>
              </a:buClr>
            </a:pPr>
            <a:r>
              <a:rPr lang="en-US" sz="1500" dirty="0">
                <a:solidFill>
                  <a:srgbClr val="FFFFFF"/>
                </a:solidFill>
              </a:rPr>
              <a:t>After examination of the scree plot and the variance explained by each factor, I decided to keep only the first 8 factors (now explaining about 79.3% of the sample variance in training data). </a:t>
            </a:r>
          </a:p>
          <a:p>
            <a:pPr>
              <a:spcBef>
                <a:spcPts val="0"/>
              </a:spcBef>
              <a:buClr>
                <a:schemeClr val="bg1"/>
              </a:buClr>
            </a:pPr>
            <a:r>
              <a:rPr lang="en-US" sz="1500" b="1" dirty="0">
                <a:solidFill>
                  <a:srgbClr val="FFFFFF"/>
                </a:solidFill>
              </a:rPr>
              <a:t>Again, </a:t>
            </a:r>
            <a:r>
              <a:rPr lang="en-US" sz="1500" dirty="0">
                <a:solidFill>
                  <a:srgbClr val="FFFFFF"/>
                </a:solidFill>
              </a:rPr>
              <a:t>we can see that Engine Size, Cylinders, and Fuel Consumption levels all load highly on the first factor. Therefore, the first factor may represent an abstract measure of engine strength, power, or output. </a:t>
            </a:r>
          </a:p>
          <a:p>
            <a:pPr>
              <a:spcBef>
                <a:spcPts val="0"/>
              </a:spcBef>
              <a:buClr>
                <a:schemeClr val="bg1"/>
              </a:buClr>
            </a:pPr>
            <a:r>
              <a:rPr lang="en-US" sz="1500" dirty="0">
                <a:solidFill>
                  <a:srgbClr val="FFFFFF"/>
                </a:solidFill>
              </a:rPr>
              <a:t>Similarly, the second factor seems to represent the contrast between standard vehicles and premium vehicles, where fuel type is used to distinguish the two classes. </a:t>
            </a:r>
          </a:p>
          <a:p>
            <a:pPr>
              <a:spcBef>
                <a:spcPts val="0"/>
              </a:spcBef>
              <a:buClr>
                <a:schemeClr val="bg1"/>
              </a:buClr>
            </a:pPr>
            <a:r>
              <a:rPr lang="en-US" sz="1500" dirty="0">
                <a:solidFill>
                  <a:srgbClr val="FFFFFF"/>
                </a:solidFill>
              </a:rPr>
              <a:t>From the larger loading values of Drive and Transmission, it appears that the third factor may represent an abstract measure of how “sporty” the vehicle is, since most pure sports cars are manual and two-wheel drive. </a:t>
            </a:r>
          </a:p>
          <a:p>
            <a:pPr>
              <a:spcBef>
                <a:spcPts val="0"/>
              </a:spcBef>
              <a:buClr>
                <a:schemeClr val="bg1"/>
              </a:buClr>
            </a:pPr>
            <a:r>
              <a:rPr lang="en-US" sz="1500" dirty="0">
                <a:solidFill>
                  <a:srgbClr val="FFFFFF"/>
                </a:solidFill>
              </a:rPr>
              <a:t>The remaining factors that are not heavily dominated by a single predictor may be interpreted in a similar fashion.</a:t>
            </a:r>
            <a:endParaRPr lang="en-US" sz="1500" b="1" dirty="0">
              <a:solidFill>
                <a:srgbClr val="FFFFFF"/>
              </a:solidFill>
            </a:endParaRPr>
          </a:p>
        </p:txBody>
      </p:sp>
      <p:pic>
        <p:nvPicPr>
          <p:cNvPr id="2" name="Picture 1">
            <a:extLst>
              <a:ext uri="{FF2B5EF4-FFF2-40B4-BE49-F238E27FC236}">
                <a16:creationId xmlns:a16="http://schemas.microsoft.com/office/drawing/2014/main" id="{ED444C8F-1C52-AC13-B9A7-206A268E80FE}"/>
              </a:ext>
            </a:extLst>
          </p:cNvPr>
          <p:cNvPicPr>
            <a:picLocks noChangeAspect="1"/>
          </p:cNvPicPr>
          <p:nvPr/>
        </p:nvPicPr>
        <p:blipFill>
          <a:blip r:embed="rId2"/>
          <a:stretch>
            <a:fillRect/>
          </a:stretch>
        </p:blipFill>
        <p:spPr>
          <a:xfrm>
            <a:off x="6221274" y="3941379"/>
            <a:ext cx="5476738" cy="2060027"/>
          </a:xfrm>
          <a:prstGeom prst="rect">
            <a:avLst/>
          </a:prstGeom>
        </p:spPr>
      </p:pic>
      <p:pic>
        <p:nvPicPr>
          <p:cNvPr id="4" name="Picture 3" descr="Chart, line chart&#10;&#10;Description automatically generated">
            <a:extLst>
              <a:ext uri="{FF2B5EF4-FFF2-40B4-BE49-F238E27FC236}">
                <a16:creationId xmlns:a16="http://schemas.microsoft.com/office/drawing/2014/main" id="{1DF02102-9268-E469-F464-BC732D9BBB24}"/>
              </a:ext>
            </a:extLst>
          </p:cNvPr>
          <p:cNvPicPr>
            <a:picLocks noChangeAspect="1"/>
          </p:cNvPicPr>
          <p:nvPr/>
        </p:nvPicPr>
        <p:blipFill>
          <a:blip r:embed="rId3"/>
          <a:stretch>
            <a:fillRect/>
          </a:stretch>
        </p:blipFill>
        <p:spPr>
          <a:xfrm>
            <a:off x="7196959" y="856594"/>
            <a:ext cx="3474719" cy="2895599"/>
          </a:xfrm>
          <a:prstGeom prst="rect">
            <a:avLst/>
          </a:prstGeom>
        </p:spPr>
      </p:pic>
    </p:spTree>
    <p:extLst>
      <p:ext uri="{BB962C8B-B14F-4D97-AF65-F5344CB8AC3E}">
        <p14:creationId xmlns:p14="http://schemas.microsoft.com/office/powerpoint/2010/main" val="1382551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DCEB57-8315-A8B4-39D6-974AE77E8D71}"/>
              </a:ext>
            </a:extLst>
          </p:cNvPr>
          <p:cNvSpPr/>
          <p:nvPr/>
        </p:nvSpPr>
        <p:spPr>
          <a:xfrm>
            <a:off x="-2" y="557055"/>
            <a:ext cx="4992415" cy="57438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6B9E9EC6-C915-0080-426C-B15EFC9EB1B6}"/>
              </a:ext>
            </a:extLst>
          </p:cNvPr>
          <p:cNvSpPr>
            <a:spLocks noGrp="1"/>
          </p:cNvSpPr>
          <p:nvPr>
            <p:ph type="title"/>
          </p:nvPr>
        </p:nvSpPr>
        <p:spPr>
          <a:xfrm>
            <a:off x="50845" y="427343"/>
            <a:ext cx="5132577" cy="1145985"/>
          </a:xfrm>
        </p:spPr>
        <p:txBody>
          <a:bodyPr>
            <a:normAutofit/>
          </a:bodyPr>
          <a:lstStyle/>
          <a:p>
            <a:r>
              <a:rPr lang="en-US" dirty="0"/>
              <a:t>Results &amp; Interpretation</a:t>
            </a:r>
          </a:p>
        </p:txBody>
      </p:sp>
      <p:sp>
        <p:nvSpPr>
          <p:cNvPr id="12" name="Content Placeholder 2">
            <a:extLst>
              <a:ext uri="{FF2B5EF4-FFF2-40B4-BE49-F238E27FC236}">
                <a16:creationId xmlns:a16="http://schemas.microsoft.com/office/drawing/2014/main" id="{968A75A7-560A-3554-6266-CB8317679310}"/>
              </a:ext>
            </a:extLst>
          </p:cNvPr>
          <p:cNvSpPr>
            <a:spLocks noGrp="1"/>
          </p:cNvSpPr>
          <p:nvPr>
            <p:ph idx="1"/>
          </p:nvPr>
        </p:nvSpPr>
        <p:spPr>
          <a:xfrm>
            <a:off x="93741" y="1328002"/>
            <a:ext cx="4698976" cy="4841570"/>
          </a:xfrm>
        </p:spPr>
        <p:txBody>
          <a:bodyPr anchor="t">
            <a:noAutofit/>
          </a:bodyPr>
          <a:lstStyle/>
          <a:p>
            <a:pPr marL="0" indent="0">
              <a:buNone/>
            </a:pPr>
            <a:r>
              <a:rPr lang="en-US" sz="1600" b="1" dirty="0">
                <a:solidFill>
                  <a:srgbClr val="FFFFFF"/>
                </a:solidFill>
              </a:rPr>
              <a:t>Linear Regression Modeling</a:t>
            </a:r>
          </a:p>
          <a:p>
            <a:pPr>
              <a:buClr>
                <a:schemeClr val="bg1"/>
              </a:buClr>
            </a:pPr>
            <a:r>
              <a:rPr lang="en-US" sz="1500" dirty="0">
                <a:solidFill>
                  <a:srgbClr val="FFFFFF"/>
                </a:solidFill>
              </a:rPr>
              <a:t>The two sets of principal components and the two sets of factors scores were used as inputs for four different linear regression models. </a:t>
            </a:r>
          </a:p>
          <a:p>
            <a:pPr>
              <a:buClr>
                <a:schemeClr val="bg1"/>
              </a:buClr>
            </a:pPr>
            <a:r>
              <a:rPr lang="en-US" sz="1500" dirty="0">
                <a:solidFill>
                  <a:srgbClr val="FFFFFF"/>
                </a:solidFill>
              </a:rPr>
              <a:t>In all models, most (if not all) of the components or factors were found to be significant, and each set of components or factors demonstrated a clear linear relationship with the CO2 emissions. </a:t>
            </a:r>
          </a:p>
          <a:p>
            <a:pPr>
              <a:buClr>
                <a:schemeClr val="bg1"/>
              </a:buClr>
            </a:pPr>
            <a:r>
              <a:rPr lang="en-US" sz="1500" dirty="0">
                <a:solidFill>
                  <a:srgbClr val="FFFFFF"/>
                </a:solidFill>
              </a:rPr>
              <a:t>It was found that the linear model assumptions were </a:t>
            </a:r>
            <a:r>
              <a:rPr lang="en-US" sz="1500" i="1" dirty="0">
                <a:solidFill>
                  <a:srgbClr val="FFFFFF"/>
                </a:solidFill>
              </a:rPr>
              <a:t>approximately</a:t>
            </a:r>
            <a:r>
              <a:rPr lang="en-US" sz="1500" dirty="0">
                <a:solidFill>
                  <a:srgbClr val="FFFFFF"/>
                </a:solidFill>
              </a:rPr>
              <a:t> satisfied in all four models, and no outliers or influential points were found in the training data.</a:t>
            </a:r>
          </a:p>
          <a:p>
            <a:pPr>
              <a:buClr>
                <a:schemeClr val="bg1"/>
              </a:buClr>
            </a:pPr>
            <a:r>
              <a:rPr lang="en-US" sz="1500" dirty="0">
                <a:solidFill>
                  <a:srgbClr val="FFFFFF"/>
                </a:solidFill>
              </a:rPr>
              <a:t>The testing RMSE scores shown in the table indicate excellent predictive performance from our models.</a:t>
            </a:r>
          </a:p>
          <a:p>
            <a:pPr>
              <a:buClr>
                <a:schemeClr val="bg1"/>
              </a:buClr>
            </a:pPr>
            <a:r>
              <a:rPr lang="en-US" sz="1500" dirty="0">
                <a:solidFill>
                  <a:srgbClr val="FFFFFF"/>
                </a:solidFill>
              </a:rPr>
              <a:t>The large testing R-Squared values tell us that each linear model using the optimal number of components, or factors, were able to explain a significant amount of the variance in the CO2 emissions.</a:t>
            </a:r>
          </a:p>
        </p:txBody>
      </p:sp>
      <p:pic>
        <p:nvPicPr>
          <p:cNvPr id="5" name="Picture 4" descr="Chart&#10;&#10;Description automatically generated">
            <a:extLst>
              <a:ext uri="{FF2B5EF4-FFF2-40B4-BE49-F238E27FC236}">
                <a16:creationId xmlns:a16="http://schemas.microsoft.com/office/drawing/2014/main" id="{A3B37756-36E7-85B7-E1B9-FB5392263C57}"/>
              </a:ext>
            </a:extLst>
          </p:cNvPr>
          <p:cNvPicPr>
            <a:picLocks noChangeAspect="1"/>
          </p:cNvPicPr>
          <p:nvPr/>
        </p:nvPicPr>
        <p:blipFill>
          <a:blip r:embed="rId2"/>
          <a:stretch>
            <a:fillRect/>
          </a:stretch>
        </p:blipFill>
        <p:spPr>
          <a:xfrm>
            <a:off x="5991956" y="691903"/>
            <a:ext cx="4644510" cy="3612396"/>
          </a:xfrm>
          <a:prstGeom prst="rect">
            <a:avLst/>
          </a:prstGeom>
        </p:spPr>
      </p:pic>
      <p:sp>
        <p:nvSpPr>
          <p:cNvPr id="6" name="TextBox 5">
            <a:extLst>
              <a:ext uri="{FF2B5EF4-FFF2-40B4-BE49-F238E27FC236}">
                <a16:creationId xmlns:a16="http://schemas.microsoft.com/office/drawing/2014/main" id="{1249C05C-3843-F9B4-7BA2-E6C538133D77}"/>
              </a:ext>
            </a:extLst>
          </p:cNvPr>
          <p:cNvSpPr txBox="1"/>
          <p:nvPr/>
        </p:nvSpPr>
        <p:spPr>
          <a:xfrm>
            <a:off x="6243141" y="4271525"/>
            <a:ext cx="4132434" cy="230832"/>
          </a:xfrm>
          <a:prstGeom prst="rect">
            <a:avLst/>
          </a:prstGeom>
          <a:noFill/>
          <a:ln>
            <a:noFill/>
          </a:ln>
        </p:spPr>
        <p:txBody>
          <a:bodyPr wrap="square" rtlCol="0">
            <a:spAutoFit/>
          </a:bodyPr>
          <a:lstStyle/>
          <a:p>
            <a:pPr algn="ctr"/>
            <a:r>
              <a:rPr lang="en-US" sz="900" dirty="0">
                <a:latin typeface="Times New Roman" panose="02020603050405020304" pitchFamily="18" charset="0"/>
                <a:cs typeface="Times New Roman" panose="02020603050405020304" pitchFamily="18" charset="0"/>
              </a:rPr>
              <a:t>Figure: Residual Diagnostics and Outliers Plots Example (PCA w/ Regression)</a:t>
            </a:r>
          </a:p>
        </p:txBody>
      </p:sp>
      <p:pic>
        <p:nvPicPr>
          <p:cNvPr id="7" name="Picture 6">
            <a:extLst>
              <a:ext uri="{FF2B5EF4-FFF2-40B4-BE49-F238E27FC236}">
                <a16:creationId xmlns:a16="http://schemas.microsoft.com/office/drawing/2014/main" id="{6CEF3168-3B95-E073-0B08-AB06173E69E8}"/>
              </a:ext>
            </a:extLst>
          </p:cNvPr>
          <p:cNvPicPr>
            <a:picLocks noChangeAspect="1"/>
          </p:cNvPicPr>
          <p:nvPr/>
        </p:nvPicPr>
        <p:blipFill>
          <a:blip r:embed="rId3"/>
          <a:stretch>
            <a:fillRect/>
          </a:stretch>
        </p:blipFill>
        <p:spPr>
          <a:xfrm>
            <a:off x="5335842" y="4709322"/>
            <a:ext cx="6094178" cy="1307658"/>
          </a:xfrm>
          <a:prstGeom prst="rect">
            <a:avLst/>
          </a:prstGeom>
        </p:spPr>
      </p:pic>
    </p:spTree>
    <p:extLst>
      <p:ext uri="{BB962C8B-B14F-4D97-AF65-F5344CB8AC3E}">
        <p14:creationId xmlns:p14="http://schemas.microsoft.com/office/powerpoint/2010/main" val="110851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B9E9EC6-C915-0080-426C-B15EFC9EB1B6}"/>
              </a:ext>
            </a:extLst>
          </p:cNvPr>
          <p:cNvSpPr>
            <a:spLocks noGrp="1"/>
          </p:cNvSpPr>
          <p:nvPr>
            <p:ph type="title"/>
          </p:nvPr>
        </p:nvSpPr>
        <p:spPr>
          <a:xfrm>
            <a:off x="185372" y="1014259"/>
            <a:ext cx="2747014" cy="1145985"/>
          </a:xfrm>
        </p:spPr>
        <p:txBody>
          <a:bodyPr>
            <a:noAutofit/>
          </a:bodyPr>
          <a:lstStyle/>
          <a:p>
            <a:r>
              <a:rPr lang="en-US" dirty="0"/>
              <a:t>Results &amp; Interpretation</a:t>
            </a:r>
          </a:p>
        </p:txBody>
      </p:sp>
      <p:sp>
        <p:nvSpPr>
          <p:cNvPr id="12" name="Content Placeholder 2">
            <a:extLst>
              <a:ext uri="{FF2B5EF4-FFF2-40B4-BE49-F238E27FC236}">
                <a16:creationId xmlns:a16="http://schemas.microsoft.com/office/drawing/2014/main" id="{968A75A7-560A-3554-6266-CB8317679310}"/>
              </a:ext>
            </a:extLst>
          </p:cNvPr>
          <p:cNvSpPr>
            <a:spLocks noGrp="1"/>
          </p:cNvSpPr>
          <p:nvPr>
            <p:ph idx="1"/>
          </p:nvPr>
        </p:nvSpPr>
        <p:spPr>
          <a:xfrm>
            <a:off x="185372" y="2539993"/>
            <a:ext cx="3064512" cy="2683648"/>
          </a:xfrm>
        </p:spPr>
        <p:txBody>
          <a:bodyPr anchor="t">
            <a:noAutofit/>
          </a:bodyPr>
          <a:lstStyle/>
          <a:p>
            <a:pPr marL="0" indent="0">
              <a:buClr>
                <a:schemeClr val="bg1"/>
              </a:buClr>
              <a:buNone/>
            </a:pPr>
            <a:r>
              <a:rPr lang="en-US" sz="1700" dirty="0">
                <a:solidFill>
                  <a:srgbClr val="FFFFFF"/>
                </a:solidFill>
              </a:rPr>
              <a:t>Notice that in each model, the coefficient of the first component, or factor, was a relatively large positive value. This implies that as the abstract measure of engine output increases (described in our interpretations of weights and loadings), we expect the CO2 emissions to increase significantly.</a:t>
            </a:r>
          </a:p>
        </p:txBody>
      </p:sp>
      <p:pic>
        <p:nvPicPr>
          <p:cNvPr id="2" name="Picture 1" descr="A screenshot of a computer&#10;&#10;Description automatically generated with low confidence">
            <a:extLst>
              <a:ext uri="{FF2B5EF4-FFF2-40B4-BE49-F238E27FC236}">
                <a16:creationId xmlns:a16="http://schemas.microsoft.com/office/drawing/2014/main" id="{DFBC5C4A-1B9B-2F2D-C310-8E3328D17907}"/>
              </a:ext>
            </a:extLst>
          </p:cNvPr>
          <p:cNvPicPr>
            <a:picLocks noChangeAspect="1"/>
          </p:cNvPicPr>
          <p:nvPr/>
        </p:nvPicPr>
        <p:blipFill>
          <a:blip r:embed="rId2"/>
          <a:stretch>
            <a:fillRect/>
          </a:stretch>
        </p:blipFill>
        <p:spPr>
          <a:xfrm>
            <a:off x="4918841" y="616362"/>
            <a:ext cx="5885792" cy="5625276"/>
          </a:xfrm>
          <a:prstGeom prst="rect">
            <a:avLst/>
          </a:prstGeom>
        </p:spPr>
      </p:pic>
      <p:sp>
        <p:nvSpPr>
          <p:cNvPr id="3" name="Rectangle 2">
            <a:extLst>
              <a:ext uri="{FF2B5EF4-FFF2-40B4-BE49-F238E27FC236}">
                <a16:creationId xmlns:a16="http://schemas.microsoft.com/office/drawing/2014/main" id="{3545A923-621D-61C3-DAAD-AAB417566289}"/>
              </a:ext>
            </a:extLst>
          </p:cNvPr>
          <p:cNvSpPr/>
          <p:nvPr/>
        </p:nvSpPr>
        <p:spPr>
          <a:xfrm>
            <a:off x="4876801" y="568312"/>
            <a:ext cx="5885792" cy="5721376"/>
          </a:xfrm>
          <a:prstGeom prst="rect">
            <a:avLst/>
          </a:prstGeom>
          <a:noFill/>
          <a:ln w="7620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621509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61F8-53EC-B576-E14B-C95A1E982E18}"/>
              </a:ext>
            </a:extLst>
          </p:cNvPr>
          <p:cNvSpPr>
            <a:spLocks noGrp="1"/>
          </p:cNvSpPr>
          <p:nvPr>
            <p:ph type="title"/>
          </p:nvPr>
        </p:nvSpPr>
        <p:spPr/>
        <p:txBody>
          <a:bodyPr>
            <a:normAutofit/>
          </a:bodyPr>
          <a:lstStyle/>
          <a:p>
            <a:r>
              <a:rPr lang="en-US" sz="4000" dirty="0"/>
              <a:t>Conclusion &amp; Discussion</a:t>
            </a:r>
          </a:p>
        </p:txBody>
      </p:sp>
      <p:sp>
        <p:nvSpPr>
          <p:cNvPr id="3" name="Content Placeholder 2">
            <a:extLst>
              <a:ext uri="{FF2B5EF4-FFF2-40B4-BE49-F238E27FC236}">
                <a16:creationId xmlns:a16="http://schemas.microsoft.com/office/drawing/2014/main" id="{11A771ED-CEB9-B5DE-60D6-B77B120FBF24}"/>
              </a:ext>
            </a:extLst>
          </p:cNvPr>
          <p:cNvSpPr>
            <a:spLocks noGrp="1"/>
          </p:cNvSpPr>
          <p:nvPr>
            <p:ph idx="1"/>
          </p:nvPr>
        </p:nvSpPr>
        <p:spPr>
          <a:xfrm>
            <a:off x="3869267" y="864108"/>
            <a:ext cx="7608029" cy="5120640"/>
          </a:xfrm>
        </p:spPr>
        <p:txBody>
          <a:bodyPr>
            <a:normAutofit lnSpcReduction="10000"/>
          </a:bodyPr>
          <a:lstStyle/>
          <a:p>
            <a:r>
              <a:rPr lang="en-US" dirty="0"/>
              <a:t>Using PCA and Factor Analysis with different approaches to correlation estimation, I was able to successfully calculate and interpret the component weights and factor loadings.</a:t>
            </a:r>
          </a:p>
          <a:p>
            <a:r>
              <a:rPr lang="en-US" dirty="0"/>
              <a:t>Although the loadings and the associated variances explained changed between each analysis, the interpretation of the first component and factor remained consistent across all four analyses. </a:t>
            </a:r>
          </a:p>
          <a:p>
            <a:r>
              <a:rPr lang="en-US" dirty="0"/>
              <a:t>Linear models were successfully fit to the associated </a:t>
            </a:r>
            <a:r>
              <a:rPr lang="en-US" i="1" dirty="0"/>
              <a:t>optimal</a:t>
            </a:r>
            <a:r>
              <a:rPr lang="en-US" dirty="0"/>
              <a:t> set of components and estimated factors. </a:t>
            </a:r>
          </a:p>
          <a:p>
            <a:r>
              <a:rPr lang="en-US" dirty="0"/>
              <a:t>The diagnostic tools and the testing results indicated that each model displayed a great fit and demonstrated excellent ability to predict expected CO2 emissions. </a:t>
            </a:r>
          </a:p>
          <a:p>
            <a:r>
              <a:rPr lang="en-US" dirty="0"/>
              <a:t>I found that using either PCA or factor analysis for dimensionality reduction led to similar predictive performances.</a:t>
            </a:r>
          </a:p>
          <a:p>
            <a:r>
              <a:rPr lang="en-US" dirty="0"/>
              <a:t>In this case, using the </a:t>
            </a:r>
            <a:r>
              <a:rPr lang="en-US" dirty="0" err="1"/>
              <a:t>polychoric</a:t>
            </a:r>
            <a:r>
              <a:rPr lang="en-US" dirty="0"/>
              <a:t> and tetrachoric correlations for non-numeric variables did not significantly change the linear model’s performance.</a:t>
            </a:r>
          </a:p>
        </p:txBody>
      </p:sp>
    </p:spTree>
    <p:extLst>
      <p:ext uri="{BB962C8B-B14F-4D97-AF65-F5344CB8AC3E}">
        <p14:creationId xmlns:p14="http://schemas.microsoft.com/office/powerpoint/2010/main" val="1310482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61F8-53EC-B576-E14B-C95A1E982E18}"/>
              </a:ext>
            </a:extLst>
          </p:cNvPr>
          <p:cNvSpPr>
            <a:spLocks noGrp="1"/>
          </p:cNvSpPr>
          <p:nvPr>
            <p:ph type="title"/>
          </p:nvPr>
        </p:nvSpPr>
        <p:spPr/>
        <p:txBody>
          <a:bodyPr>
            <a:normAutofit/>
          </a:bodyPr>
          <a:lstStyle/>
          <a:p>
            <a:r>
              <a:rPr lang="en-US" sz="4000" dirty="0"/>
              <a:t>References</a:t>
            </a:r>
          </a:p>
        </p:txBody>
      </p:sp>
      <p:sp>
        <p:nvSpPr>
          <p:cNvPr id="3" name="Content Placeholder 2">
            <a:extLst>
              <a:ext uri="{FF2B5EF4-FFF2-40B4-BE49-F238E27FC236}">
                <a16:creationId xmlns:a16="http://schemas.microsoft.com/office/drawing/2014/main" id="{11A771ED-CEB9-B5DE-60D6-B77B120FBF24}"/>
              </a:ext>
            </a:extLst>
          </p:cNvPr>
          <p:cNvSpPr>
            <a:spLocks noGrp="1"/>
          </p:cNvSpPr>
          <p:nvPr>
            <p:ph idx="1"/>
          </p:nvPr>
        </p:nvSpPr>
        <p:spPr>
          <a:xfrm>
            <a:off x="3869267" y="864108"/>
            <a:ext cx="7608029" cy="5120640"/>
          </a:xfrm>
        </p:spPr>
        <p:txBody>
          <a:bodyPr>
            <a:normAutofit/>
          </a:bodyPr>
          <a:lstStyle/>
          <a:p>
            <a:pPr marL="0" indent="0">
              <a:buNone/>
            </a:pPr>
            <a:r>
              <a:rPr lang="en-US" dirty="0"/>
              <a:t>[1] UCLA Office of Advanced Research Computing. </a:t>
            </a:r>
            <a:r>
              <a:rPr lang="en-US" i="1" dirty="0"/>
              <a:t>How can I perform a factor analysis with categorical (or categorical and continuous) variables?</a:t>
            </a:r>
            <a:r>
              <a:rPr lang="en-US" dirty="0"/>
              <a:t>  URL: https://</a:t>
            </a:r>
            <a:r>
              <a:rPr lang="en-US" dirty="0" err="1"/>
              <a:t>stats.oarc.ucla.edu</a:t>
            </a:r>
            <a:r>
              <a:rPr lang="en-US" dirty="0"/>
              <a:t>/</a:t>
            </a:r>
            <a:r>
              <a:rPr lang="en-US" dirty="0" err="1"/>
              <a:t>stata</a:t>
            </a:r>
            <a:r>
              <a:rPr lang="en-US" dirty="0"/>
              <a:t>/</a:t>
            </a:r>
            <a:r>
              <a:rPr lang="en-US" dirty="0" err="1"/>
              <a:t>faq</a:t>
            </a:r>
            <a:r>
              <a:rPr lang="en-US" dirty="0"/>
              <a:t>/how-can-</a:t>
            </a:r>
            <a:r>
              <a:rPr lang="en-US" dirty="0" err="1"/>
              <a:t>iperform</a:t>
            </a:r>
            <a:r>
              <a:rPr lang="en-US" dirty="0"/>
              <a:t>- a- factor- analysis- with- categorical- or- categorical- and- continuous- variables/. (accessed: 03.09.2023).</a:t>
            </a:r>
          </a:p>
          <a:p>
            <a:pPr marL="0" indent="0">
              <a:buNone/>
            </a:pPr>
            <a:endParaRPr lang="en-US" dirty="0"/>
          </a:p>
          <a:p>
            <a:pPr marL="0" indent="0">
              <a:buNone/>
            </a:pPr>
            <a:r>
              <a:rPr lang="en-US" dirty="0"/>
              <a:t>[2] </a:t>
            </a:r>
            <a:r>
              <a:rPr lang="en-US" dirty="0" err="1"/>
              <a:t>Debajyoti</a:t>
            </a:r>
            <a:r>
              <a:rPr lang="en-US" dirty="0"/>
              <a:t> </a:t>
            </a:r>
            <a:r>
              <a:rPr lang="en-US" dirty="0" err="1"/>
              <a:t>Podder</a:t>
            </a:r>
            <a:r>
              <a:rPr lang="en-US" dirty="0"/>
              <a:t>. </a:t>
            </a:r>
            <a:r>
              <a:rPr lang="en-US" i="1" dirty="0"/>
              <a:t>CO2 Emission by Vehicles</a:t>
            </a:r>
            <a:r>
              <a:rPr lang="en-US" dirty="0"/>
              <a:t>. URL: https://</a:t>
            </a:r>
            <a:r>
              <a:rPr lang="en-US" dirty="0" err="1"/>
              <a:t>www.kaggle.com</a:t>
            </a:r>
            <a:r>
              <a:rPr lang="en-US" dirty="0"/>
              <a:t>/datasets/</a:t>
            </a:r>
            <a:r>
              <a:rPr lang="en-US" dirty="0" err="1"/>
              <a:t>debajyotipodder</a:t>
            </a:r>
            <a:r>
              <a:rPr lang="en-US" dirty="0"/>
              <a:t>/ co2-emission-by-vehicles. (accessed: 03.09.2023).</a:t>
            </a:r>
          </a:p>
          <a:p>
            <a:pPr marL="0" indent="0">
              <a:buNone/>
            </a:pPr>
            <a:endParaRPr lang="en-US" dirty="0"/>
          </a:p>
          <a:p>
            <a:pPr marL="0" indent="0">
              <a:buNone/>
            </a:pPr>
            <a:r>
              <a:rPr lang="en-US" dirty="0"/>
              <a:t>[3] William </a:t>
            </a:r>
            <a:r>
              <a:rPr lang="en-US" dirty="0" err="1"/>
              <a:t>Revelle</a:t>
            </a:r>
            <a:r>
              <a:rPr lang="en-US" dirty="0"/>
              <a:t>. </a:t>
            </a:r>
            <a:r>
              <a:rPr lang="en-US" dirty="0" err="1"/>
              <a:t>mixedCor</a:t>
            </a:r>
            <a:r>
              <a:rPr lang="en-US" dirty="0"/>
              <a:t>: </a:t>
            </a:r>
            <a:r>
              <a:rPr lang="en-US" i="1" dirty="0"/>
              <a:t>Find correlations for mixtures of continuous, polytomous, and dichotomous variables</a:t>
            </a:r>
            <a:r>
              <a:rPr lang="en-US" dirty="0"/>
              <a:t>. URL: https : / / </a:t>
            </a:r>
            <a:r>
              <a:rPr lang="en-US" dirty="0" err="1"/>
              <a:t>www.rdocumentation.org</a:t>
            </a:r>
            <a:r>
              <a:rPr lang="en-US" dirty="0"/>
              <a:t>/packages/psych/versions/2.2.9/topics/</a:t>
            </a:r>
            <a:r>
              <a:rPr lang="en-US" dirty="0" err="1"/>
              <a:t>mixedCor</a:t>
            </a:r>
            <a:r>
              <a:rPr lang="en-US" dirty="0"/>
              <a:t>. (accessed: 03.09.2023).</a:t>
            </a:r>
          </a:p>
        </p:txBody>
      </p:sp>
    </p:spTree>
    <p:extLst>
      <p:ext uri="{BB962C8B-B14F-4D97-AF65-F5344CB8AC3E}">
        <p14:creationId xmlns:p14="http://schemas.microsoft.com/office/powerpoint/2010/main" val="3994350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4" name="Rectangle 2063">
            <a:extLst>
              <a:ext uri="{FF2B5EF4-FFF2-40B4-BE49-F238E27FC236}">
                <a16:creationId xmlns:a16="http://schemas.microsoft.com/office/drawing/2014/main" id="{F13A95FF-1A75-49AA-86AE-EED61BD0E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998AC6C-DC19-31D1-DF03-80C8F047C57D}"/>
              </a:ext>
            </a:extLst>
          </p:cNvPr>
          <p:cNvSpPr>
            <a:spLocks noGrp="1"/>
          </p:cNvSpPr>
          <p:nvPr>
            <p:ph type="title"/>
          </p:nvPr>
        </p:nvSpPr>
        <p:spPr>
          <a:xfrm>
            <a:off x="289249" y="1123837"/>
            <a:ext cx="4016116" cy="1255469"/>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D8E892D5-C244-B916-15F0-0D1210E0D35C}"/>
              </a:ext>
            </a:extLst>
          </p:cNvPr>
          <p:cNvSpPr>
            <a:spLocks noGrp="1"/>
          </p:cNvSpPr>
          <p:nvPr>
            <p:ph idx="1"/>
          </p:nvPr>
        </p:nvSpPr>
        <p:spPr>
          <a:xfrm>
            <a:off x="289249" y="2268659"/>
            <a:ext cx="4016116" cy="3274586"/>
          </a:xfrm>
        </p:spPr>
        <p:txBody>
          <a:bodyPr anchor="t">
            <a:normAutofit lnSpcReduction="10000"/>
          </a:bodyPr>
          <a:lstStyle/>
          <a:p>
            <a:pPr marL="0" indent="0">
              <a:buNone/>
            </a:pPr>
            <a:r>
              <a:rPr lang="en-US" sz="1600" dirty="0">
                <a:solidFill>
                  <a:srgbClr val="FFFFFF"/>
                </a:solidFill>
              </a:rPr>
              <a:t>In this project:</a:t>
            </a:r>
          </a:p>
          <a:p>
            <a:pPr>
              <a:buClr>
                <a:schemeClr val="bg1"/>
              </a:buClr>
              <a:buFont typeface="Arial" panose="020B0604020202020204" pitchFamily="34" charset="0"/>
              <a:buChar char="•"/>
            </a:pPr>
            <a:r>
              <a:rPr lang="en-US" sz="1600" dirty="0">
                <a:solidFill>
                  <a:srgbClr val="FFFFFF"/>
                </a:solidFill>
              </a:rPr>
              <a:t>I used PCA and Factor Analysis with multiple linear regression to explore emissions data to bring out strong patterns between various vehicle attributes and CO2 emissions.</a:t>
            </a:r>
          </a:p>
          <a:p>
            <a:pPr>
              <a:buClr>
                <a:schemeClr val="bg1"/>
              </a:buClr>
              <a:buFont typeface="Arial" panose="020B0604020202020204" pitchFamily="34" charset="0"/>
              <a:buChar char="•"/>
            </a:pPr>
            <a:r>
              <a:rPr lang="en-US" sz="1600" dirty="0">
                <a:solidFill>
                  <a:srgbClr val="FFFFFF"/>
                </a:solidFill>
              </a:rPr>
              <a:t>I attempted to characterize the key factors affecting emission levels. </a:t>
            </a:r>
          </a:p>
          <a:p>
            <a:pPr>
              <a:buClr>
                <a:schemeClr val="bg1"/>
              </a:buClr>
              <a:buFont typeface="Arial" panose="020B0604020202020204" pitchFamily="34" charset="0"/>
              <a:buChar char="•"/>
            </a:pPr>
            <a:r>
              <a:rPr lang="en-US" sz="1600" dirty="0">
                <a:solidFill>
                  <a:srgbClr val="FFFFFF"/>
                </a:solidFill>
              </a:rPr>
              <a:t>Examined the overall fit of each model, assessed the corresponding predictive performance, and investigated the relationship between the main factors and the expected CO2 emissions.</a:t>
            </a:r>
          </a:p>
        </p:txBody>
      </p:sp>
      <p:pic>
        <p:nvPicPr>
          <p:cNvPr id="2050" name="Picture 2" descr="Vehicles are now America's biggest CO2 source but EPA is tearing up  regulations | Greenhouse gas emissions | The Guardian">
            <a:extLst>
              <a:ext uri="{FF2B5EF4-FFF2-40B4-BE49-F238E27FC236}">
                <a16:creationId xmlns:a16="http://schemas.microsoft.com/office/drawing/2014/main" id="{EE2A1FD5-C6B5-9923-90E8-C108AFF576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82" r="10975" b="1"/>
          <a:stretch/>
        </p:blipFill>
        <p:spPr bwMode="auto">
          <a:xfrm>
            <a:off x="5133569" y="756248"/>
            <a:ext cx="6197661" cy="533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637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61F8-53EC-B576-E14B-C95A1E982E18}"/>
              </a:ext>
            </a:extLst>
          </p:cNvPr>
          <p:cNvSpPr>
            <a:spLocks noGrp="1"/>
          </p:cNvSpPr>
          <p:nvPr>
            <p:ph type="title"/>
          </p:nvPr>
        </p:nvSpPr>
        <p:spPr/>
        <p:txBody>
          <a:bodyPr>
            <a:normAutofit/>
          </a:bodyPr>
          <a:lstStyle/>
          <a:p>
            <a:r>
              <a:rPr lang="en-US" sz="4000" dirty="0"/>
              <a:t>Data</a:t>
            </a:r>
          </a:p>
        </p:txBody>
      </p:sp>
      <p:sp>
        <p:nvSpPr>
          <p:cNvPr id="3" name="Content Placeholder 2">
            <a:extLst>
              <a:ext uri="{FF2B5EF4-FFF2-40B4-BE49-F238E27FC236}">
                <a16:creationId xmlns:a16="http://schemas.microsoft.com/office/drawing/2014/main" id="{11A771ED-CEB9-B5DE-60D6-B77B120FBF24}"/>
              </a:ext>
            </a:extLst>
          </p:cNvPr>
          <p:cNvSpPr>
            <a:spLocks noGrp="1"/>
          </p:cNvSpPr>
          <p:nvPr>
            <p:ph idx="1"/>
          </p:nvPr>
        </p:nvSpPr>
        <p:spPr/>
        <p:txBody>
          <a:bodyPr/>
          <a:lstStyle/>
          <a:p>
            <a:r>
              <a:rPr lang="en-US" dirty="0"/>
              <a:t>Canadian Government’s official open-access website. [2]</a:t>
            </a:r>
          </a:p>
          <a:p>
            <a:r>
              <a:rPr lang="en-US" dirty="0"/>
              <a:t>Collected over 7 years.</a:t>
            </a:r>
          </a:p>
          <a:p>
            <a:r>
              <a:rPr lang="en-US" dirty="0"/>
              <a:t>Over 7000 observations and 10 original variables.</a:t>
            </a:r>
          </a:p>
          <a:p>
            <a:r>
              <a:rPr lang="en-US" dirty="0"/>
              <a:t>Each observation is associated with an independent automobile and includes a variety of vehicle attributes with an associated CO2 emission (measured in grams per kilometer).</a:t>
            </a:r>
          </a:p>
          <a:p>
            <a:r>
              <a:rPr lang="en-US" dirty="0"/>
              <a:t>Original vehicle attributes consisted of: </a:t>
            </a:r>
            <a:r>
              <a:rPr lang="en-US" i="1" dirty="0"/>
              <a:t>Make, Model, Vehicle Class, Engine Size, Cylinders, Transmission, Fuel  Type, City Fuel Consumption, Highway Fuel Consumption</a:t>
            </a:r>
            <a:r>
              <a:rPr lang="en-US" dirty="0"/>
              <a:t>.</a:t>
            </a:r>
          </a:p>
        </p:txBody>
      </p:sp>
    </p:spTree>
    <p:extLst>
      <p:ext uri="{BB962C8B-B14F-4D97-AF65-F5344CB8AC3E}">
        <p14:creationId xmlns:p14="http://schemas.microsoft.com/office/powerpoint/2010/main" val="3337083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61F8-53EC-B576-E14B-C95A1E982E18}"/>
              </a:ext>
            </a:extLst>
          </p:cNvPr>
          <p:cNvSpPr>
            <a:spLocks noGrp="1"/>
          </p:cNvSpPr>
          <p:nvPr>
            <p:ph type="title"/>
          </p:nvPr>
        </p:nvSpPr>
        <p:spPr/>
        <p:txBody>
          <a:bodyPr>
            <a:normAutofit/>
          </a:bodyPr>
          <a:lstStyle/>
          <a:p>
            <a:r>
              <a:rPr lang="en-US" sz="2800" dirty="0"/>
              <a:t>Data Cleaning and Feature Engineering</a:t>
            </a:r>
          </a:p>
        </p:txBody>
      </p:sp>
      <p:sp>
        <p:nvSpPr>
          <p:cNvPr id="3" name="Content Placeholder 2">
            <a:extLst>
              <a:ext uri="{FF2B5EF4-FFF2-40B4-BE49-F238E27FC236}">
                <a16:creationId xmlns:a16="http://schemas.microsoft.com/office/drawing/2014/main" id="{11A771ED-CEB9-B5DE-60D6-B77B120FBF24}"/>
              </a:ext>
            </a:extLst>
          </p:cNvPr>
          <p:cNvSpPr>
            <a:spLocks noGrp="1"/>
          </p:cNvSpPr>
          <p:nvPr>
            <p:ph idx="1"/>
          </p:nvPr>
        </p:nvSpPr>
        <p:spPr/>
        <p:txBody>
          <a:bodyPr/>
          <a:lstStyle/>
          <a:p>
            <a:r>
              <a:rPr lang="en-US" dirty="0"/>
              <a:t>Although we have 9 explanatory variables and 1 response variable (CO2 Emissions), many of the categorical features contain a plethora of categories. </a:t>
            </a:r>
          </a:p>
          <a:p>
            <a:r>
              <a:rPr lang="en-US" dirty="0"/>
              <a:t>This vastly increases the dimension of the feature space when dummy coding is applied to the variables.</a:t>
            </a:r>
          </a:p>
          <a:p>
            <a:r>
              <a:rPr lang="en-US" dirty="0"/>
              <a:t>Most of these original categorical variables were split up, or recategorized, in an attempt limit the number of categories from a single feature, and to combine any categories based on general commonalities.</a:t>
            </a:r>
          </a:p>
        </p:txBody>
      </p:sp>
    </p:spTree>
    <p:extLst>
      <p:ext uri="{BB962C8B-B14F-4D97-AF65-F5344CB8AC3E}">
        <p14:creationId xmlns:p14="http://schemas.microsoft.com/office/powerpoint/2010/main" val="4205552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F61F8-53EC-B576-E14B-C95A1E982E18}"/>
              </a:ext>
            </a:extLst>
          </p:cNvPr>
          <p:cNvSpPr>
            <a:spLocks noGrp="1"/>
          </p:cNvSpPr>
          <p:nvPr>
            <p:ph type="title"/>
          </p:nvPr>
        </p:nvSpPr>
        <p:spPr>
          <a:xfrm>
            <a:off x="168836" y="1191482"/>
            <a:ext cx="2947482" cy="1654877"/>
          </a:xfrm>
        </p:spPr>
        <p:txBody>
          <a:bodyPr>
            <a:normAutofit/>
          </a:bodyPr>
          <a:lstStyle/>
          <a:p>
            <a:r>
              <a:rPr lang="en-US" sz="3000" dirty="0"/>
              <a:t>Data Cleaning and Feature Engineering</a:t>
            </a:r>
          </a:p>
        </p:txBody>
      </p:sp>
      <p:sp>
        <p:nvSpPr>
          <p:cNvPr id="25" name="Rectangle 24">
            <a:extLst>
              <a:ext uri="{FF2B5EF4-FFF2-40B4-BE49-F238E27FC236}">
                <a16:creationId xmlns:a16="http://schemas.microsoft.com/office/drawing/2014/main" id="{B9ACD819-408B-BA9B-8BCF-F53E65EF515B}"/>
              </a:ext>
            </a:extLst>
          </p:cNvPr>
          <p:cNvSpPr/>
          <p:nvPr/>
        </p:nvSpPr>
        <p:spPr>
          <a:xfrm>
            <a:off x="3951887" y="1123836"/>
            <a:ext cx="2995448" cy="4601177"/>
          </a:xfrm>
          <a:prstGeom prst="rect">
            <a:avLst/>
          </a:prstGeom>
          <a:solidFill>
            <a:schemeClr val="accent6">
              <a:lumMod val="60000"/>
              <a:lumOff val="40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30" name="Rounded Rectangle 29">
            <a:extLst>
              <a:ext uri="{FF2B5EF4-FFF2-40B4-BE49-F238E27FC236}">
                <a16:creationId xmlns:a16="http://schemas.microsoft.com/office/drawing/2014/main" id="{10F8FE2A-4EBC-5E5A-230E-8E44E142FC15}"/>
              </a:ext>
            </a:extLst>
          </p:cNvPr>
          <p:cNvSpPr/>
          <p:nvPr/>
        </p:nvSpPr>
        <p:spPr>
          <a:xfrm>
            <a:off x="4382403" y="1425040"/>
            <a:ext cx="2090058" cy="74009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Baloo Bhaijaan" panose="03080902040302020200" pitchFamily="66" charset="-78"/>
                <a:cs typeface="Baloo Bhaijaan" panose="03080902040302020200" pitchFamily="66" charset="-78"/>
              </a:rPr>
              <a:t>Make</a:t>
            </a:r>
          </a:p>
        </p:txBody>
      </p:sp>
      <p:cxnSp>
        <p:nvCxnSpPr>
          <p:cNvPr id="31" name="Straight Connector 30">
            <a:extLst>
              <a:ext uri="{FF2B5EF4-FFF2-40B4-BE49-F238E27FC236}">
                <a16:creationId xmlns:a16="http://schemas.microsoft.com/office/drawing/2014/main" id="{1D98E945-EAA8-E6D2-302E-EB1EA51E2996}"/>
              </a:ext>
            </a:extLst>
          </p:cNvPr>
          <p:cNvCxnSpPr>
            <a:cxnSpLocks/>
          </p:cNvCxnSpPr>
          <p:nvPr/>
        </p:nvCxnSpPr>
        <p:spPr>
          <a:xfrm>
            <a:off x="3962397" y="2469935"/>
            <a:ext cx="2995449" cy="0"/>
          </a:xfrm>
          <a:prstGeom prst="line">
            <a:avLst/>
          </a:prstGeom>
          <a:ln w="28575"/>
        </p:spPr>
        <p:style>
          <a:lnRef idx="1">
            <a:schemeClr val="dk1"/>
          </a:lnRef>
          <a:fillRef idx="0">
            <a:schemeClr val="dk1"/>
          </a:fillRef>
          <a:effectRef idx="0">
            <a:schemeClr val="dk1"/>
          </a:effectRef>
          <a:fontRef idx="minor">
            <a:schemeClr val="tx1"/>
          </a:fontRef>
        </p:style>
      </p:cxnSp>
      <p:sp>
        <p:nvSpPr>
          <p:cNvPr id="32" name="Rounded Rectangle 31">
            <a:extLst>
              <a:ext uri="{FF2B5EF4-FFF2-40B4-BE49-F238E27FC236}">
                <a16:creationId xmlns:a16="http://schemas.microsoft.com/office/drawing/2014/main" id="{BCDF6DDC-E4B1-5799-E92E-D5348CFE6EDB}"/>
              </a:ext>
            </a:extLst>
          </p:cNvPr>
          <p:cNvSpPr/>
          <p:nvPr/>
        </p:nvSpPr>
        <p:spPr>
          <a:xfrm>
            <a:off x="4545722" y="2680139"/>
            <a:ext cx="1765738" cy="2185263"/>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loo Bhaijaan" panose="03080902040302020200" pitchFamily="66" charset="-78"/>
                <a:cs typeface="Baloo Bhaijaan" panose="03080902040302020200" pitchFamily="66" charset="-78"/>
              </a:rPr>
              <a:t>Toyota</a:t>
            </a:r>
          </a:p>
          <a:p>
            <a:pPr algn="ctr"/>
            <a:r>
              <a:rPr lang="en-US" dirty="0">
                <a:latin typeface="Baloo Bhaijaan" panose="03080902040302020200" pitchFamily="66" charset="-78"/>
                <a:cs typeface="Baloo Bhaijaan" panose="03080902040302020200" pitchFamily="66" charset="-78"/>
              </a:rPr>
              <a:t>Ford</a:t>
            </a:r>
          </a:p>
          <a:p>
            <a:pPr algn="ctr"/>
            <a:r>
              <a:rPr lang="en-US" dirty="0">
                <a:latin typeface="Baloo Bhaijaan" panose="03080902040302020200" pitchFamily="66" charset="-78"/>
                <a:cs typeface="Baloo Bhaijaan" panose="03080902040302020200" pitchFamily="66" charset="-78"/>
              </a:rPr>
              <a:t>Honda</a:t>
            </a:r>
          </a:p>
          <a:p>
            <a:pPr algn="ctr"/>
            <a:r>
              <a:rPr lang="en-US" dirty="0">
                <a:latin typeface="Baloo Bhaijaan" panose="03080902040302020200" pitchFamily="66" charset="-78"/>
                <a:cs typeface="Baloo Bhaijaan" panose="03080902040302020200" pitchFamily="66" charset="-78"/>
              </a:rPr>
              <a:t>BMW</a:t>
            </a:r>
          </a:p>
          <a:p>
            <a:pPr algn="ctr"/>
            <a:r>
              <a:rPr lang="en-US" dirty="0">
                <a:latin typeface="Baloo Bhaijaan" panose="03080902040302020200" pitchFamily="66" charset="-78"/>
                <a:cs typeface="Baloo Bhaijaan" panose="03080902040302020200" pitchFamily="66" charset="-78"/>
              </a:rPr>
              <a:t>.</a:t>
            </a:r>
          </a:p>
          <a:p>
            <a:pPr algn="ctr"/>
            <a:r>
              <a:rPr lang="en-US" dirty="0">
                <a:latin typeface="Baloo Bhaijaan" panose="03080902040302020200" pitchFamily="66" charset="-78"/>
                <a:cs typeface="Baloo Bhaijaan" panose="03080902040302020200" pitchFamily="66" charset="-78"/>
              </a:rPr>
              <a:t>.</a:t>
            </a:r>
          </a:p>
          <a:p>
            <a:pPr algn="ctr"/>
            <a:r>
              <a:rPr lang="en-US" dirty="0">
                <a:latin typeface="Baloo Bhaijaan" panose="03080902040302020200" pitchFamily="66" charset="-78"/>
                <a:cs typeface="Baloo Bhaijaan" panose="03080902040302020200" pitchFamily="66" charset="-78"/>
              </a:rPr>
              <a:t>.</a:t>
            </a:r>
          </a:p>
          <a:p>
            <a:pPr algn="ctr"/>
            <a:r>
              <a:rPr lang="en-US" dirty="0">
                <a:latin typeface="Baloo Bhaijaan" panose="03080902040302020200" pitchFamily="66" charset="-78"/>
                <a:cs typeface="Baloo Bhaijaan" panose="03080902040302020200" pitchFamily="66" charset="-78"/>
              </a:rPr>
              <a:t>Porsche</a:t>
            </a:r>
          </a:p>
        </p:txBody>
      </p:sp>
      <p:sp>
        <p:nvSpPr>
          <p:cNvPr id="37" name="Rectangle 36">
            <a:extLst>
              <a:ext uri="{FF2B5EF4-FFF2-40B4-BE49-F238E27FC236}">
                <a16:creationId xmlns:a16="http://schemas.microsoft.com/office/drawing/2014/main" id="{CD8FE434-6356-2A58-0BB1-02F1318A6E71}"/>
              </a:ext>
            </a:extLst>
          </p:cNvPr>
          <p:cNvSpPr/>
          <p:nvPr/>
        </p:nvSpPr>
        <p:spPr>
          <a:xfrm>
            <a:off x="8403016" y="1128411"/>
            <a:ext cx="2995448" cy="4601177"/>
          </a:xfrm>
          <a:prstGeom prst="rect">
            <a:avLst/>
          </a:prstGeom>
          <a:solidFill>
            <a:schemeClr val="accent3">
              <a:lumMod val="60000"/>
              <a:lumOff val="40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516517BB-78E9-0E1C-1B17-E6BDEC5ACD49}"/>
              </a:ext>
            </a:extLst>
          </p:cNvPr>
          <p:cNvSpPr/>
          <p:nvPr/>
        </p:nvSpPr>
        <p:spPr>
          <a:xfrm>
            <a:off x="8833532" y="1429615"/>
            <a:ext cx="2090058" cy="74009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Baloo Bhaijaan" panose="03080902040302020200" pitchFamily="66" charset="-78"/>
                <a:cs typeface="Baloo Bhaijaan" panose="03080902040302020200" pitchFamily="66" charset="-78"/>
              </a:rPr>
              <a:t>Economic Class</a:t>
            </a:r>
          </a:p>
        </p:txBody>
      </p:sp>
      <p:cxnSp>
        <p:nvCxnSpPr>
          <p:cNvPr id="39" name="Straight Connector 38">
            <a:extLst>
              <a:ext uri="{FF2B5EF4-FFF2-40B4-BE49-F238E27FC236}">
                <a16:creationId xmlns:a16="http://schemas.microsoft.com/office/drawing/2014/main" id="{765064EA-06E7-39F6-60FF-87B17DF32B82}"/>
              </a:ext>
            </a:extLst>
          </p:cNvPr>
          <p:cNvCxnSpPr>
            <a:cxnSpLocks/>
          </p:cNvCxnSpPr>
          <p:nvPr/>
        </p:nvCxnSpPr>
        <p:spPr>
          <a:xfrm>
            <a:off x="8413526" y="2474510"/>
            <a:ext cx="2995449" cy="0"/>
          </a:xfrm>
          <a:prstGeom prst="line">
            <a:avLst/>
          </a:prstGeom>
          <a:ln w="28575"/>
        </p:spPr>
        <p:style>
          <a:lnRef idx="1">
            <a:schemeClr val="dk1"/>
          </a:lnRef>
          <a:fillRef idx="0">
            <a:schemeClr val="dk1"/>
          </a:fillRef>
          <a:effectRef idx="0">
            <a:schemeClr val="dk1"/>
          </a:effectRef>
          <a:fontRef idx="minor">
            <a:schemeClr val="tx1"/>
          </a:fontRef>
        </p:style>
      </p:cxnSp>
      <p:sp>
        <p:nvSpPr>
          <p:cNvPr id="41" name="Right Arrow 40">
            <a:extLst>
              <a:ext uri="{FF2B5EF4-FFF2-40B4-BE49-F238E27FC236}">
                <a16:creationId xmlns:a16="http://schemas.microsoft.com/office/drawing/2014/main" id="{6D080963-B06F-5961-3982-2031F4290576}"/>
              </a:ext>
            </a:extLst>
          </p:cNvPr>
          <p:cNvSpPr/>
          <p:nvPr/>
        </p:nvSpPr>
        <p:spPr>
          <a:xfrm>
            <a:off x="7175932" y="2846359"/>
            <a:ext cx="998483" cy="882869"/>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DC59F85B-BD3C-363D-B1D0-77FAC5768A39}"/>
              </a:ext>
            </a:extLst>
          </p:cNvPr>
          <p:cNvSpPr txBox="1"/>
          <p:nvPr/>
        </p:nvSpPr>
        <p:spPr>
          <a:xfrm>
            <a:off x="4308829" y="5092061"/>
            <a:ext cx="2323197" cy="446276"/>
          </a:xfrm>
          <a:prstGeom prst="rect">
            <a:avLst/>
          </a:prstGeom>
          <a:noFill/>
          <a:ln w="28575">
            <a:solidFill>
              <a:schemeClr val="tx1"/>
            </a:solidFill>
          </a:ln>
        </p:spPr>
        <p:txBody>
          <a:bodyPr wrap="square" rtlCol="0">
            <a:spAutoFit/>
          </a:bodyPr>
          <a:lstStyle/>
          <a:p>
            <a:pPr algn="ctr"/>
            <a:r>
              <a:rPr lang="en-US" sz="2300" b="1" dirty="0">
                <a:latin typeface="Baloo Bhaijaan" panose="03080902040302020200" pitchFamily="66" charset="-78"/>
                <a:cs typeface="Baloo Bhaijaan" panose="03080902040302020200" pitchFamily="66" charset="-78"/>
              </a:rPr>
              <a:t>+ 40 Categories</a:t>
            </a:r>
          </a:p>
        </p:txBody>
      </p:sp>
      <p:sp>
        <p:nvSpPr>
          <p:cNvPr id="45" name="Rounded Rectangle 44">
            <a:extLst>
              <a:ext uri="{FF2B5EF4-FFF2-40B4-BE49-F238E27FC236}">
                <a16:creationId xmlns:a16="http://schemas.microsoft.com/office/drawing/2014/main" id="{8109B56C-F744-87B0-378D-ACB7E2EA28F4}"/>
              </a:ext>
            </a:extLst>
          </p:cNvPr>
          <p:cNvSpPr/>
          <p:nvPr/>
        </p:nvSpPr>
        <p:spPr>
          <a:xfrm>
            <a:off x="9028381" y="2715124"/>
            <a:ext cx="1765738" cy="2185263"/>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loo Bhaijaan" panose="03080902040302020200" pitchFamily="66" charset="-78"/>
                <a:cs typeface="Baloo Bhaijaan" panose="03080902040302020200" pitchFamily="66" charset="-78"/>
              </a:rPr>
              <a:t>Economy</a:t>
            </a:r>
          </a:p>
          <a:p>
            <a:pPr algn="ctr"/>
            <a:r>
              <a:rPr lang="en-US" dirty="0">
                <a:latin typeface="Baloo Bhaijaan" panose="03080902040302020200" pitchFamily="66" charset="-78"/>
                <a:cs typeface="Baloo Bhaijaan" panose="03080902040302020200" pitchFamily="66" charset="-78"/>
              </a:rPr>
              <a:t>Premium</a:t>
            </a:r>
          </a:p>
          <a:p>
            <a:pPr algn="ctr"/>
            <a:r>
              <a:rPr lang="en-US" dirty="0">
                <a:latin typeface="Baloo Bhaijaan" panose="03080902040302020200" pitchFamily="66" charset="-78"/>
                <a:cs typeface="Baloo Bhaijaan" panose="03080902040302020200" pitchFamily="66" charset="-78"/>
              </a:rPr>
              <a:t>Luxury</a:t>
            </a:r>
          </a:p>
        </p:txBody>
      </p:sp>
      <p:sp>
        <p:nvSpPr>
          <p:cNvPr id="46" name="TextBox 45">
            <a:extLst>
              <a:ext uri="{FF2B5EF4-FFF2-40B4-BE49-F238E27FC236}">
                <a16:creationId xmlns:a16="http://schemas.microsoft.com/office/drawing/2014/main" id="{EEAD559E-34F1-997C-BF92-7C21A4034785}"/>
              </a:ext>
            </a:extLst>
          </p:cNvPr>
          <p:cNvSpPr txBox="1"/>
          <p:nvPr/>
        </p:nvSpPr>
        <p:spPr>
          <a:xfrm>
            <a:off x="8881235" y="5081030"/>
            <a:ext cx="2060029" cy="461665"/>
          </a:xfrm>
          <a:prstGeom prst="rect">
            <a:avLst/>
          </a:prstGeom>
          <a:noFill/>
          <a:ln w="28575">
            <a:solidFill>
              <a:schemeClr val="tx1"/>
            </a:solidFill>
          </a:ln>
        </p:spPr>
        <p:txBody>
          <a:bodyPr wrap="square" rtlCol="0">
            <a:spAutoFit/>
          </a:bodyPr>
          <a:lstStyle/>
          <a:p>
            <a:pPr algn="ctr"/>
            <a:r>
              <a:rPr lang="en-US" sz="2300" b="1" dirty="0">
                <a:latin typeface="Baloo Bhaijaan" panose="03080902040302020200" pitchFamily="66" charset="-78"/>
                <a:cs typeface="Baloo Bhaijaan" panose="03080902040302020200" pitchFamily="66" charset="-78"/>
              </a:rPr>
              <a:t>3 Categories</a:t>
            </a:r>
          </a:p>
        </p:txBody>
      </p:sp>
      <p:sp>
        <p:nvSpPr>
          <p:cNvPr id="47" name="Rectangle 46">
            <a:extLst>
              <a:ext uri="{FF2B5EF4-FFF2-40B4-BE49-F238E27FC236}">
                <a16:creationId xmlns:a16="http://schemas.microsoft.com/office/drawing/2014/main" id="{A44090BC-DCDF-F661-4147-26CA87AD6B30}"/>
              </a:ext>
            </a:extLst>
          </p:cNvPr>
          <p:cNvSpPr/>
          <p:nvPr/>
        </p:nvSpPr>
        <p:spPr>
          <a:xfrm>
            <a:off x="3720663" y="672663"/>
            <a:ext cx="7914289" cy="5559972"/>
          </a:xfrm>
          <a:prstGeom prst="rect">
            <a:avLst/>
          </a:prstGeom>
          <a:noFill/>
          <a:ln w="76200">
            <a:solidFill>
              <a:schemeClr val="accent1"/>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3" name="TextBox 2">
            <a:extLst>
              <a:ext uri="{FF2B5EF4-FFF2-40B4-BE49-F238E27FC236}">
                <a16:creationId xmlns:a16="http://schemas.microsoft.com/office/drawing/2014/main" id="{F2EA2E9E-1CAD-F7A7-380B-B4149BE315EA}"/>
              </a:ext>
            </a:extLst>
          </p:cNvPr>
          <p:cNvSpPr txBox="1"/>
          <p:nvPr/>
        </p:nvSpPr>
        <p:spPr>
          <a:xfrm>
            <a:off x="248642" y="3172973"/>
            <a:ext cx="2787870" cy="2585323"/>
          </a:xfrm>
          <a:prstGeom prst="rect">
            <a:avLst/>
          </a:prstGeom>
          <a:noFill/>
        </p:spPr>
        <p:txBody>
          <a:bodyPr wrap="square" rtlCol="0">
            <a:spAutoFit/>
          </a:bodyPr>
          <a:lstStyle/>
          <a:p>
            <a:r>
              <a:rPr lang="en-US" dirty="0">
                <a:solidFill>
                  <a:schemeClr val="bg1"/>
                </a:solidFill>
              </a:rPr>
              <a:t>The original variable “Make” was replaced with “Economic Class”  since it had too many categories.</a:t>
            </a:r>
          </a:p>
          <a:p>
            <a:endParaRPr lang="en-US" dirty="0">
              <a:solidFill>
                <a:schemeClr val="bg1"/>
              </a:solidFill>
            </a:endParaRPr>
          </a:p>
          <a:p>
            <a:r>
              <a:rPr lang="en-US" dirty="0">
                <a:solidFill>
                  <a:schemeClr val="bg1"/>
                </a:solidFill>
              </a:rPr>
              <a:t>Note that the new economic class variable also has a natural order to it. </a:t>
            </a:r>
          </a:p>
        </p:txBody>
      </p:sp>
    </p:spTree>
    <p:extLst>
      <p:ext uri="{BB962C8B-B14F-4D97-AF65-F5344CB8AC3E}">
        <p14:creationId xmlns:p14="http://schemas.microsoft.com/office/powerpoint/2010/main" val="2117593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9ACD819-408B-BA9B-8BCF-F53E65EF515B}"/>
              </a:ext>
            </a:extLst>
          </p:cNvPr>
          <p:cNvSpPr/>
          <p:nvPr/>
        </p:nvSpPr>
        <p:spPr>
          <a:xfrm>
            <a:off x="4193624" y="1123836"/>
            <a:ext cx="2995448" cy="4601177"/>
          </a:xfrm>
          <a:prstGeom prst="rect">
            <a:avLst/>
          </a:prstGeom>
          <a:solidFill>
            <a:schemeClr val="accent6">
              <a:lumMod val="60000"/>
              <a:lumOff val="40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30" name="Rounded Rectangle 29">
            <a:extLst>
              <a:ext uri="{FF2B5EF4-FFF2-40B4-BE49-F238E27FC236}">
                <a16:creationId xmlns:a16="http://schemas.microsoft.com/office/drawing/2014/main" id="{10F8FE2A-4EBC-5E5A-230E-8E44E142FC15}"/>
              </a:ext>
            </a:extLst>
          </p:cNvPr>
          <p:cNvSpPr/>
          <p:nvPr/>
        </p:nvSpPr>
        <p:spPr>
          <a:xfrm>
            <a:off x="4624140" y="1425040"/>
            <a:ext cx="2090058" cy="74009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Baloo Bhaijaan" panose="03080902040302020200" pitchFamily="66" charset="-78"/>
                <a:cs typeface="Baloo Bhaijaan" panose="03080902040302020200" pitchFamily="66" charset="-78"/>
              </a:rPr>
              <a:t>Model</a:t>
            </a:r>
          </a:p>
        </p:txBody>
      </p:sp>
      <p:cxnSp>
        <p:nvCxnSpPr>
          <p:cNvPr id="31" name="Straight Connector 30">
            <a:extLst>
              <a:ext uri="{FF2B5EF4-FFF2-40B4-BE49-F238E27FC236}">
                <a16:creationId xmlns:a16="http://schemas.microsoft.com/office/drawing/2014/main" id="{1D98E945-EAA8-E6D2-302E-EB1EA51E2996}"/>
              </a:ext>
            </a:extLst>
          </p:cNvPr>
          <p:cNvCxnSpPr>
            <a:cxnSpLocks/>
          </p:cNvCxnSpPr>
          <p:nvPr/>
        </p:nvCxnSpPr>
        <p:spPr>
          <a:xfrm>
            <a:off x="4204134" y="2469935"/>
            <a:ext cx="2995449" cy="0"/>
          </a:xfrm>
          <a:prstGeom prst="line">
            <a:avLst/>
          </a:prstGeom>
          <a:ln w="28575"/>
        </p:spPr>
        <p:style>
          <a:lnRef idx="1">
            <a:schemeClr val="dk1"/>
          </a:lnRef>
          <a:fillRef idx="0">
            <a:schemeClr val="dk1"/>
          </a:fillRef>
          <a:effectRef idx="0">
            <a:schemeClr val="dk1"/>
          </a:effectRef>
          <a:fontRef idx="minor">
            <a:schemeClr val="tx1"/>
          </a:fontRef>
        </p:style>
      </p:cxnSp>
      <p:sp>
        <p:nvSpPr>
          <p:cNvPr id="32" name="Rounded Rectangle 31">
            <a:extLst>
              <a:ext uri="{FF2B5EF4-FFF2-40B4-BE49-F238E27FC236}">
                <a16:creationId xmlns:a16="http://schemas.microsoft.com/office/drawing/2014/main" id="{BCDF6DDC-E4B1-5799-E92E-D5348CFE6EDB}"/>
              </a:ext>
            </a:extLst>
          </p:cNvPr>
          <p:cNvSpPr/>
          <p:nvPr/>
        </p:nvSpPr>
        <p:spPr>
          <a:xfrm>
            <a:off x="4787459" y="2680139"/>
            <a:ext cx="1765738" cy="2185263"/>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loo Bhaijaan" panose="03080902040302020200" pitchFamily="66" charset="-78"/>
                <a:cs typeface="Baloo Bhaijaan" panose="03080902040302020200" pitchFamily="66" charset="-78"/>
              </a:rPr>
              <a:t>Corolla</a:t>
            </a:r>
          </a:p>
          <a:p>
            <a:pPr algn="ctr"/>
            <a:r>
              <a:rPr lang="en-US" dirty="0">
                <a:latin typeface="Baloo Bhaijaan" panose="03080902040302020200" pitchFamily="66" charset="-78"/>
                <a:cs typeface="Baloo Bhaijaan" panose="03080902040302020200" pitchFamily="66" charset="-78"/>
              </a:rPr>
              <a:t>Prius</a:t>
            </a:r>
          </a:p>
          <a:p>
            <a:pPr algn="ctr"/>
            <a:r>
              <a:rPr lang="en-US" dirty="0">
                <a:latin typeface="Baloo Bhaijaan" panose="03080902040302020200" pitchFamily="66" charset="-78"/>
                <a:cs typeface="Baloo Bhaijaan" panose="03080902040302020200" pitchFamily="66" charset="-78"/>
              </a:rPr>
              <a:t>Merc. C300</a:t>
            </a:r>
          </a:p>
          <a:p>
            <a:pPr algn="ctr"/>
            <a:r>
              <a:rPr lang="en-US" dirty="0">
                <a:latin typeface="Baloo Bhaijaan" panose="03080902040302020200" pitchFamily="66" charset="-78"/>
                <a:cs typeface="Baloo Bhaijaan" panose="03080902040302020200" pitchFamily="66" charset="-78"/>
              </a:rPr>
              <a:t>BMW 330i</a:t>
            </a:r>
          </a:p>
          <a:p>
            <a:pPr algn="ctr"/>
            <a:r>
              <a:rPr lang="en-US" dirty="0">
                <a:latin typeface="Baloo Bhaijaan" panose="03080902040302020200" pitchFamily="66" charset="-78"/>
                <a:cs typeface="Baloo Bhaijaan" panose="03080902040302020200" pitchFamily="66" charset="-78"/>
              </a:rPr>
              <a:t>.</a:t>
            </a:r>
          </a:p>
          <a:p>
            <a:pPr algn="ctr"/>
            <a:r>
              <a:rPr lang="en-US" dirty="0">
                <a:latin typeface="Baloo Bhaijaan" panose="03080902040302020200" pitchFamily="66" charset="-78"/>
                <a:cs typeface="Baloo Bhaijaan" panose="03080902040302020200" pitchFamily="66" charset="-78"/>
              </a:rPr>
              <a:t>.</a:t>
            </a:r>
          </a:p>
          <a:p>
            <a:pPr algn="ctr"/>
            <a:r>
              <a:rPr lang="en-US" dirty="0">
                <a:latin typeface="Baloo Bhaijaan" panose="03080902040302020200" pitchFamily="66" charset="-78"/>
                <a:cs typeface="Baloo Bhaijaan" panose="03080902040302020200" pitchFamily="66" charset="-78"/>
              </a:rPr>
              <a:t>.</a:t>
            </a:r>
          </a:p>
          <a:p>
            <a:pPr algn="ctr"/>
            <a:r>
              <a:rPr lang="en-US" dirty="0">
                <a:latin typeface="Baloo Bhaijaan" panose="03080902040302020200" pitchFamily="66" charset="-78"/>
                <a:cs typeface="Baloo Bhaijaan" panose="03080902040302020200" pitchFamily="66" charset="-78"/>
              </a:rPr>
              <a:t>Subaru STI</a:t>
            </a:r>
          </a:p>
        </p:txBody>
      </p:sp>
      <p:sp>
        <p:nvSpPr>
          <p:cNvPr id="44" name="TextBox 43">
            <a:extLst>
              <a:ext uri="{FF2B5EF4-FFF2-40B4-BE49-F238E27FC236}">
                <a16:creationId xmlns:a16="http://schemas.microsoft.com/office/drawing/2014/main" id="{DC59F85B-BD3C-363D-B1D0-77FAC5768A39}"/>
              </a:ext>
            </a:extLst>
          </p:cNvPr>
          <p:cNvSpPr txBox="1"/>
          <p:nvPr/>
        </p:nvSpPr>
        <p:spPr>
          <a:xfrm>
            <a:off x="4527326" y="5075605"/>
            <a:ext cx="2349063" cy="400110"/>
          </a:xfrm>
          <a:prstGeom prst="rect">
            <a:avLst/>
          </a:prstGeom>
          <a:noFill/>
          <a:ln w="28575">
            <a:solidFill>
              <a:schemeClr val="tx1"/>
            </a:solidFill>
          </a:ln>
        </p:spPr>
        <p:txBody>
          <a:bodyPr wrap="square" rtlCol="0">
            <a:spAutoFit/>
          </a:bodyPr>
          <a:lstStyle/>
          <a:p>
            <a:pPr algn="ctr"/>
            <a:r>
              <a:rPr lang="en-US" sz="2000" b="1" dirty="0">
                <a:latin typeface="Baloo Bhaijaan" panose="03080902040302020200" pitchFamily="66" charset="-78"/>
                <a:cs typeface="Baloo Bhaijaan" panose="03080902040302020200" pitchFamily="66" charset="-78"/>
              </a:rPr>
              <a:t>+ 2000 Categories</a:t>
            </a:r>
          </a:p>
        </p:txBody>
      </p:sp>
      <p:sp>
        <p:nvSpPr>
          <p:cNvPr id="47" name="Rectangle 46">
            <a:extLst>
              <a:ext uri="{FF2B5EF4-FFF2-40B4-BE49-F238E27FC236}">
                <a16:creationId xmlns:a16="http://schemas.microsoft.com/office/drawing/2014/main" id="{A44090BC-DCDF-F661-4147-26CA87AD6B30}"/>
              </a:ext>
            </a:extLst>
          </p:cNvPr>
          <p:cNvSpPr/>
          <p:nvPr/>
        </p:nvSpPr>
        <p:spPr>
          <a:xfrm>
            <a:off x="3720663" y="672663"/>
            <a:ext cx="7977352" cy="5559972"/>
          </a:xfrm>
          <a:prstGeom prst="rect">
            <a:avLst/>
          </a:prstGeom>
          <a:noFill/>
          <a:ln w="76200">
            <a:solidFill>
              <a:schemeClr val="accent1"/>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1032" name="Picture 8" descr="Trash Can Cartoon Images – Browse 21,361 Stock Photos, Vectors, and Video |  Adobe Stock">
            <a:extLst>
              <a:ext uri="{FF2B5EF4-FFF2-40B4-BE49-F238E27FC236}">
                <a16:creationId xmlns:a16="http://schemas.microsoft.com/office/drawing/2014/main" id="{4DC675B2-7392-F8D8-5869-351494A9E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1559" y="1941380"/>
            <a:ext cx="3150681" cy="3150681"/>
          </a:xfrm>
          <a:prstGeom prst="rect">
            <a:avLst/>
          </a:prstGeom>
          <a:noFill/>
          <a:extLst>
            <a:ext uri="{909E8E84-426E-40DD-AFC4-6F175D3DCCD1}">
              <a14:hiddenFill xmlns:a14="http://schemas.microsoft.com/office/drawing/2010/main">
                <a:solidFill>
                  <a:srgbClr val="FFFFFF"/>
                </a:solidFill>
              </a14:hiddenFill>
            </a:ext>
          </a:extLst>
        </p:spPr>
      </p:pic>
      <p:sp>
        <p:nvSpPr>
          <p:cNvPr id="50" name="Right Arrow 49">
            <a:extLst>
              <a:ext uri="{FF2B5EF4-FFF2-40B4-BE49-F238E27FC236}">
                <a16:creationId xmlns:a16="http://schemas.microsoft.com/office/drawing/2014/main" id="{4C582AAD-2F7E-2AB3-8637-719BB24D6190}"/>
              </a:ext>
            </a:extLst>
          </p:cNvPr>
          <p:cNvSpPr/>
          <p:nvPr/>
        </p:nvSpPr>
        <p:spPr>
          <a:xfrm>
            <a:off x="7562188" y="2889901"/>
            <a:ext cx="998483" cy="882869"/>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itle 1">
            <a:extLst>
              <a:ext uri="{FF2B5EF4-FFF2-40B4-BE49-F238E27FC236}">
                <a16:creationId xmlns:a16="http://schemas.microsoft.com/office/drawing/2014/main" id="{DF55E525-F3DD-DB99-474E-F2897F8D13A9}"/>
              </a:ext>
            </a:extLst>
          </p:cNvPr>
          <p:cNvSpPr txBox="1">
            <a:spLocks/>
          </p:cNvSpPr>
          <p:nvPr/>
        </p:nvSpPr>
        <p:spPr>
          <a:xfrm>
            <a:off x="168836" y="1191482"/>
            <a:ext cx="2947482" cy="16548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3000"/>
              <a:t>Data Cleaning and Feature Engineering</a:t>
            </a:r>
            <a:endParaRPr lang="en-US" sz="3000" dirty="0"/>
          </a:p>
        </p:txBody>
      </p:sp>
      <p:sp>
        <p:nvSpPr>
          <p:cNvPr id="57" name="TextBox 56">
            <a:extLst>
              <a:ext uri="{FF2B5EF4-FFF2-40B4-BE49-F238E27FC236}">
                <a16:creationId xmlns:a16="http://schemas.microsoft.com/office/drawing/2014/main" id="{5DF4AA8A-0C1C-C677-CFB3-14E3F817C143}"/>
              </a:ext>
            </a:extLst>
          </p:cNvPr>
          <p:cNvSpPr txBox="1"/>
          <p:nvPr/>
        </p:nvSpPr>
        <p:spPr>
          <a:xfrm>
            <a:off x="248642" y="3172973"/>
            <a:ext cx="2787870" cy="2585323"/>
          </a:xfrm>
          <a:prstGeom prst="rect">
            <a:avLst/>
          </a:prstGeom>
          <a:noFill/>
        </p:spPr>
        <p:txBody>
          <a:bodyPr wrap="square" rtlCol="0">
            <a:spAutoFit/>
          </a:bodyPr>
          <a:lstStyle/>
          <a:p>
            <a:r>
              <a:rPr lang="en-US" dirty="0">
                <a:solidFill>
                  <a:schemeClr val="bg1"/>
                </a:solidFill>
              </a:rPr>
              <a:t>The original variable “Model” had over 2000 different categories.</a:t>
            </a:r>
          </a:p>
          <a:p>
            <a:endParaRPr lang="en-US" dirty="0">
              <a:solidFill>
                <a:schemeClr val="bg1"/>
              </a:solidFill>
            </a:endParaRPr>
          </a:p>
          <a:p>
            <a:r>
              <a:rPr lang="en-US" dirty="0">
                <a:solidFill>
                  <a:schemeClr val="bg1"/>
                </a:solidFill>
              </a:rPr>
              <a:t>I removed this feature from consideration since there would simply be too many categories compared to the number of observations.</a:t>
            </a:r>
          </a:p>
        </p:txBody>
      </p:sp>
    </p:spTree>
    <p:extLst>
      <p:ext uri="{BB962C8B-B14F-4D97-AF65-F5344CB8AC3E}">
        <p14:creationId xmlns:p14="http://schemas.microsoft.com/office/powerpoint/2010/main" val="675324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9ACD819-408B-BA9B-8BCF-F53E65EF515B}"/>
              </a:ext>
            </a:extLst>
          </p:cNvPr>
          <p:cNvSpPr/>
          <p:nvPr/>
        </p:nvSpPr>
        <p:spPr>
          <a:xfrm>
            <a:off x="3951887" y="1123836"/>
            <a:ext cx="2995448" cy="4601177"/>
          </a:xfrm>
          <a:prstGeom prst="rect">
            <a:avLst/>
          </a:prstGeom>
          <a:solidFill>
            <a:schemeClr val="accent6">
              <a:lumMod val="60000"/>
              <a:lumOff val="40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30" name="Rounded Rectangle 29">
            <a:extLst>
              <a:ext uri="{FF2B5EF4-FFF2-40B4-BE49-F238E27FC236}">
                <a16:creationId xmlns:a16="http://schemas.microsoft.com/office/drawing/2014/main" id="{10F8FE2A-4EBC-5E5A-230E-8E44E142FC15}"/>
              </a:ext>
            </a:extLst>
          </p:cNvPr>
          <p:cNvSpPr/>
          <p:nvPr/>
        </p:nvSpPr>
        <p:spPr>
          <a:xfrm>
            <a:off x="4382403" y="1425040"/>
            <a:ext cx="2090058" cy="74009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Baloo Bhaijaan" panose="03080902040302020200" pitchFamily="66" charset="-78"/>
                <a:cs typeface="Baloo Bhaijaan" panose="03080902040302020200" pitchFamily="66" charset="-78"/>
              </a:rPr>
              <a:t>Drive</a:t>
            </a:r>
          </a:p>
        </p:txBody>
      </p:sp>
      <p:cxnSp>
        <p:nvCxnSpPr>
          <p:cNvPr id="31" name="Straight Connector 30">
            <a:extLst>
              <a:ext uri="{FF2B5EF4-FFF2-40B4-BE49-F238E27FC236}">
                <a16:creationId xmlns:a16="http://schemas.microsoft.com/office/drawing/2014/main" id="{1D98E945-EAA8-E6D2-302E-EB1EA51E2996}"/>
              </a:ext>
            </a:extLst>
          </p:cNvPr>
          <p:cNvCxnSpPr>
            <a:cxnSpLocks/>
          </p:cNvCxnSpPr>
          <p:nvPr/>
        </p:nvCxnSpPr>
        <p:spPr>
          <a:xfrm>
            <a:off x="3962397" y="2469935"/>
            <a:ext cx="2995449" cy="0"/>
          </a:xfrm>
          <a:prstGeom prst="line">
            <a:avLst/>
          </a:prstGeom>
          <a:ln w="28575"/>
        </p:spPr>
        <p:style>
          <a:lnRef idx="1">
            <a:schemeClr val="dk1"/>
          </a:lnRef>
          <a:fillRef idx="0">
            <a:schemeClr val="dk1"/>
          </a:fillRef>
          <a:effectRef idx="0">
            <a:schemeClr val="dk1"/>
          </a:effectRef>
          <a:fontRef idx="minor">
            <a:schemeClr val="tx1"/>
          </a:fontRef>
        </p:style>
      </p:cxnSp>
      <p:sp>
        <p:nvSpPr>
          <p:cNvPr id="32" name="Rounded Rectangle 31">
            <a:extLst>
              <a:ext uri="{FF2B5EF4-FFF2-40B4-BE49-F238E27FC236}">
                <a16:creationId xmlns:a16="http://schemas.microsoft.com/office/drawing/2014/main" id="{BCDF6DDC-E4B1-5799-E92E-D5348CFE6EDB}"/>
              </a:ext>
            </a:extLst>
          </p:cNvPr>
          <p:cNvSpPr/>
          <p:nvPr/>
        </p:nvSpPr>
        <p:spPr>
          <a:xfrm>
            <a:off x="4545722" y="2680139"/>
            <a:ext cx="1765738" cy="2185263"/>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loo Bhaijaan" panose="03080902040302020200" pitchFamily="66" charset="-78"/>
                <a:cs typeface="Baloo Bhaijaan" panose="03080902040302020200" pitchFamily="66" charset="-78"/>
              </a:rPr>
              <a:t>4WD</a:t>
            </a:r>
          </a:p>
          <a:p>
            <a:pPr algn="ctr"/>
            <a:r>
              <a:rPr lang="en-US" dirty="0">
                <a:latin typeface="Baloo Bhaijaan" panose="03080902040302020200" pitchFamily="66" charset="-78"/>
                <a:cs typeface="Baloo Bhaijaan" panose="03080902040302020200" pitchFamily="66" charset="-78"/>
              </a:rPr>
              <a:t>2WD</a:t>
            </a:r>
          </a:p>
          <a:p>
            <a:pPr algn="ctr"/>
            <a:r>
              <a:rPr lang="en-US" dirty="0">
                <a:latin typeface="Baloo Bhaijaan" panose="03080902040302020200" pitchFamily="66" charset="-78"/>
                <a:cs typeface="Baloo Bhaijaan" panose="03080902040302020200" pitchFamily="66" charset="-78"/>
              </a:rPr>
              <a:t>AWD</a:t>
            </a:r>
          </a:p>
          <a:p>
            <a:pPr algn="ctr"/>
            <a:r>
              <a:rPr lang="en-US" dirty="0">
                <a:latin typeface="Baloo Bhaijaan" panose="03080902040302020200" pitchFamily="66" charset="-78"/>
                <a:cs typeface="Baloo Bhaijaan" panose="03080902040302020200" pitchFamily="66" charset="-78"/>
              </a:rPr>
              <a:t>.</a:t>
            </a:r>
          </a:p>
          <a:p>
            <a:pPr algn="ctr"/>
            <a:r>
              <a:rPr lang="en-US" dirty="0">
                <a:latin typeface="Baloo Bhaijaan" panose="03080902040302020200" pitchFamily="66" charset="-78"/>
                <a:cs typeface="Baloo Bhaijaan" panose="03080902040302020200" pitchFamily="66" charset="-78"/>
              </a:rPr>
              <a:t>.</a:t>
            </a:r>
          </a:p>
          <a:p>
            <a:pPr algn="ctr"/>
            <a:r>
              <a:rPr lang="en-US" dirty="0">
                <a:latin typeface="Baloo Bhaijaan" panose="03080902040302020200" pitchFamily="66" charset="-78"/>
                <a:cs typeface="Baloo Bhaijaan" panose="03080902040302020200" pitchFamily="66" charset="-78"/>
              </a:rPr>
              <a:t>.</a:t>
            </a:r>
          </a:p>
          <a:p>
            <a:pPr algn="ctr"/>
            <a:r>
              <a:rPr lang="en-US" dirty="0">
                <a:latin typeface="Baloo Bhaijaan" panose="03080902040302020200" pitchFamily="66" charset="-78"/>
                <a:cs typeface="Baloo Bhaijaan" panose="03080902040302020200" pitchFamily="66" charset="-78"/>
              </a:rPr>
              <a:t>XDRIVE</a:t>
            </a:r>
          </a:p>
        </p:txBody>
      </p:sp>
      <p:sp>
        <p:nvSpPr>
          <p:cNvPr id="37" name="Rectangle 36">
            <a:extLst>
              <a:ext uri="{FF2B5EF4-FFF2-40B4-BE49-F238E27FC236}">
                <a16:creationId xmlns:a16="http://schemas.microsoft.com/office/drawing/2014/main" id="{CD8FE434-6356-2A58-0BB1-02F1318A6E71}"/>
              </a:ext>
            </a:extLst>
          </p:cNvPr>
          <p:cNvSpPr/>
          <p:nvPr/>
        </p:nvSpPr>
        <p:spPr>
          <a:xfrm>
            <a:off x="8403016" y="1128411"/>
            <a:ext cx="2995448" cy="4601177"/>
          </a:xfrm>
          <a:prstGeom prst="rect">
            <a:avLst/>
          </a:prstGeom>
          <a:solidFill>
            <a:schemeClr val="accent3">
              <a:lumMod val="60000"/>
              <a:lumOff val="40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516517BB-78E9-0E1C-1B17-E6BDEC5ACD49}"/>
              </a:ext>
            </a:extLst>
          </p:cNvPr>
          <p:cNvSpPr/>
          <p:nvPr/>
        </p:nvSpPr>
        <p:spPr>
          <a:xfrm>
            <a:off x="8833532" y="1429615"/>
            <a:ext cx="2090058" cy="74009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Baloo Bhaijaan" panose="03080902040302020200" pitchFamily="66" charset="-78"/>
                <a:cs typeface="Baloo Bhaijaan" panose="03080902040302020200" pitchFamily="66" charset="-78"/>
              </a:rPr>
              <a:t>Drive</a:t>
            </a:r>
          </a:p>
        </p:txBody>
      </p:sp>
      <p:cxnSp>
        <p:nvCxnSpPr>
          <p:cNvPr id="39" name="Straight Connector 38">
            <a:extLst>
              <a:ext uri="{FF2B5EF4-FFF2-40B4-BE49-F238E27FC236}">
                <a16:creationId xmlns:a16="http://schemas.microsoft.com/office/drawing/2014/main" id="{765064EA-06E7-39F6-60FF-87B17DF32B82}"/>
              </a:ext>
            </a:extLst>
          </p:cNvPr>
          <p:cNvCxnSpPr>
            <a:cxnSpLocks/>
          </p:cNvCxnSpPr>
          <p:nvPr/>
        </p:nvCxnSpPr>
        <p:spPr>
          <a:xfrm>
            <a:off x="8413526" y="2474510"/>
            <a:ext cx="2995449" cy="0"/>
          </a:xfrm>
          <a:prstGeom prst="line">
            <a:avLst/>
          </a:prstGeom>
          <a:ln w="28575"/>
        </p:spPr>
        <p:style>
          <a:lnRef idx="1">
            <a:schemeClr val="dk1"/>
          </a:lnRef>
          <a:fillRef idx="0">
            <a:schemeClr val="dk1"/>
          </a:fillRef>
          <a:effectRef idx="0">
            <a:schemeClr val="dk1"/>
          </a:effectRef>
          <a:fontRef idx="minor">
            <a:schemeClr val="tx1"/>
          </a:fontRef>
        </p:style>
      </p:cxnSp>
      <p:sp>
        <p:nvSpPr>
          <p:cNvPr id="41" name="Right Arrow 40">
            <a:extLst>
              <a:ext uri="{FF2B5EF4-FFF2-40B4-BE49-F238E27FC236}">
                <a16:creationId xmlns:a16="http://schemas.microsoft.com/office/drawing/2014/main" id="{6D080963-B06F-5961-3982-2031F4290576}"/>
              </a:ext>
            </a:extLst>
          </p:cNvPr>
          <p:cNvSpPr/>
          <p:nvPr/>
        </p:nvSpPr>
        <p:spPr>
          <a:xfrm>
            <a:off x="7175932" y="2846359"/>
            <a:ext cx="998483" cy="882869"/>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DC59F85B-BD3C-363D-B1D0-77FAC5768A39}"/>
              </a:ext>
            </a:extLst>
          </p:cNvPr>
          <p:cNvSpPr txBox="1"/>
          <p:nvPr/>
        </p:nvSpPr>
        <p:spPr>
          <a:xfrm>
            <a:off x="4308829" y="5092061"/>
            <a:ext cx="2323197" cy="461665"/>
          </a:xfrm>
          <a:prstGeom prst="rect">
            <a:avLst/>
          </a:prstGeom>
          <a:noFill/>
          <a:ln w="28575">
            <a:solidFill>
              <a:schemeClr val="tx1"/>
            </a:solidFill>
          </a:ln>
        </p:spPr>
        <p:txBody>
          <a:bodyPr wrap="square" rtlCol="0">
            <a:spAutoFit/>
          </a:bodyPr>
          <a:lstStyle/>
          <a:p>
            <a:pPr algn="ctr"/>
            <a:r>
              <a:rPr lang="en-US" sz="2400" b="1" dirty="0">
                <a:latin typeface="Baloo Bhaijaan" panose="03080902040302020200" pitchFamily="66" charset="-78"/>
                <a:cs typeface="Baloo Bhaijaan" panose="03080902040302020200" pitchFamily="66" charset="-78"/>
              </a:rPr>
              <a:t>+ 5 Categories</a:t>
            </a:r>
          </a:p>
        </p:txBody>
      </p:sp>
      <p:sp>
        <p:nvSpPr>
          <p:cNvPr id="45" name="Rounded Rectangle 44">
            <a:extLst>
              <a:ext uri="{FF2B5EF4-FFF2-40B4-BE49-F238E27FC236}">
                <a16:creationId xmlns:a16="http://schemas.microsoft.com/office/drawing/2014/main" id="{8109B56C-F744-87B0-378D-ACB7E2EA28F4}"/>
              </a:ext>
            </a:extLst>
          </p:cNvPr>
          <p:cNvSpPr/>
          <p:nvPr/>
        </p:nvSpPr>
        <p:spPr>
          <a:xfrm>
            <a:off x="8807663" y="2715124"/>
            <a:ext cx="2196667" cy="2185263"/>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loo Bhaijaan" panose="03080902040302020200" pitchFamily="66" charset="-78"/>
                <a:cs typeface="Baloo Bhaijaan" panose="03080902040302020200" pitchFamily="66" charset="-78"/>
              </a:rPr>
              <a:t>Two-Wheel Drive</a:t>
            </a:r>
          </a:p>
          <a:p>
            <a:pPr algn="ctr"/>
            <a:r>
              <a:rPr lang="en-US" dirty="0">
                <a:latin typeface="Baloo Bhaijaan" panose="03080902040302020200" pitchFamily="66" charset="-78"/>
                <a:cs typeface="Baloo Bhaijaan" panose="03080902040302020200" pitchFamily="66" charset="-78"/>
              </a:rPr>
              <a:t>All-Wheel Drive</a:t>
            </a:r>
          </a:p>
          <a:p>
            <a:pPr algn="ctr"/>
            <a:endParaRPr lang="en-US" dirty="0">
              <a:latin typeface="Baloo Bhaijaan" panose="03080902040302020200" pitchFamily="66" charset="-78"/>
              <a:cs typeface="Baloo Bhaijaan" panose="03080902040302020200" pitchFamily="66" charset="-78"/>
            </a:endParaRPr>
          </a:p>
        </p:txBody>
      </p:sp>
      <p:sp>
        <p:nvSpPr>
          <p:cNvPr id="46" name="TextBox 45">
            <a:extLst>
              <a:ext uri="{FF2B5EF4-FFF2-40B4-BE49-F238E27FC236}">
                <a16:creationId xmlns:a16="http://schemas.microsoft.com/office/drawing/2014/main" id="{EEAD559E-34F1-997C-BF92-7C21A4034785}"/>
              </a:ext>
            </a:extLst>
          </p:cNvPr>
          <p:cNvSpPr txBox="1"/>
          <p:nvPr/>
        </p:nvSpPr>
        <p:spPr>
          <a:xfrm>
            <a:off x="8881235" y="5081030"/>
            <a:ext cx="2060029" cy="461665"/>
          </a:xfrm>
          <a:prstGeom prst="rect">
            <a:avLst/>
          </a:prstGeom>
          <a:noFill/>
          <a:ln w="28575">
            <a:solidFill>
              <a:schemeClr val="tx1"/>
            </a:solidFill>
          </a:ln>
        </p:spPr>
        <p:txBody>
          <a:bodyPr wrap="square" rtlCol="0">
            <a:spAutoFit/>
          </a:bodyPr>
          <a:lstStyle/>
          <a:p>
            <a:pPr algn="ctr"/>
            <a:r>
              <a:rPr lang="en-US" sz="2400" b="1" dirty="0">
                <a:latin typeface="Baloo Bhaijaan" panose="03080902040302020200" pitchFamily="66" charset="-78"/>
                <a:cs typeface="Baloo Bhaijaan" panose="03080902040302020200" pitchFamily="66" charset="-78"/>
              </a:rPr>
              <a:t>2 Categories</a:t>
            </a:r>
          </a:p>
        </p:txBody>
      </p:sp>
      <p:sp>
        <p:nvSpPr>
          <p:cNvPr id="47" name="Rectangle 46">
            <a:extLst>
              <a:ext uri="{FF2B5EF4-FFF2-40B4-BE49-F238E27FC236}">
                <a16:creationId xmlns:a16="http://schemas.microsoft.com/office/drawing/2014/main" id="{A44090BC-DCDF-F661-4147-26CA87AD6B30}"/>
              </a:ext>
            </a:extLst>
          </p:cNvPr>
          <p:cNvSpPr/>
          <p:nvPr/>
        </p:nvSpPr>
        <p:spPr>
          <a:xfrm>
            <a:off x="3720663" y="672663"/>
            <a:ext cx="7977352" cy="5559972"/>
          </a:xfrm>
          <a:prstGeom prst="rect">
            <a:avLst/>
          </a:prstGeom>
          <a:noFill/>
          <a:ln w="76200">
            <a:solidFill>
              <a:schemeClr val="accent1"/>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5" name="Title 1">
            <a:extLst>
              <a:ext uri="{FF2B5EF4-FFF2-40B4-BE49-F238E27FC236}">
                <a16:creationId xmlns:a16="http://schemas.microsoft.com/office/drawing/2014/main" id="{192FB15A-3DF5-5131-60A9-29600CC6C6AA}"/>
              </a:ext>
            </a:extLst>
          </p:cNvPr>
          <p:cNvSpPr txBox="1">
            <a:spLocks/>
          </p:cNvSpPr>
          <p:nvPr/>
        </p:nvSpPr>
        <p:spPr>
          <a:xfrm>
            <a:off x="168836" y="1191482"/>
            <a:ext cx="2947482" cy="16548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3000"/>
              <a:t>Data Cleaning and Feature Engineering</a:t>
            </a:r>
            <a:endParaRPr lang="en-US" sz="3000" dirty="0"/>
          </a:p>
        </p:txBody>
      </p:sp>
      <p:sp>
        <p:nvSpPr>
          <p:cNvPr id="6" name="TextBox 5">
            <a:extLst>
              <a:ext uri="{FF2B5EF4-FFF2-40B4-BE49-F238E27FC236}">
                <a16:creationId xmlns:a16="http://schemas.microsoft.com/office/drawing/2014/main" id="{67300562-286D-9095-19FB-7E5C7A7615CB}"/>
              </a:ext>
            </a:extLst>
          </p:cNvPr>
          <p:cNvSpPr txBox="1"/>
          <p:nvPr/>
        </p:nvSpPr>
        <p:spPr>
          <a:xfrm>
            <a:off x="248642" y="3172973"/>
            <a:ext cx="2787870" cy="2585323"/>
          </a:xfrm>
          <a:prstGeom prst="rect">
            <a:avLst/>
          </a:prstGeom>
          <a:noFill/>
        </p:spPr>
        <p:txBody>
          <a:bodyPr wrap="square" rtlCol="0">
            <a:spAutoFit/>
          </a:bodyPr>
          <a:lstStyle/>
          <a:p>
            <a:r>
              <a:rPr lang="en-US" dirty="0">
                <a:solidFill>
                  <a:schemeClr val="bg1"/>
                </a:solidFill>
              </a:rPr>
              <a:t>The original variable “Drive” had over 5 different categories, and many of which meant the same thing.</a:t>
            </a:r>
          </a:p>
          <a:p>
            <a:endParaRPr lang="en-US" dirty="0">
              <a:solidFill>
                <a:schemeClr val="bg1"/>
              </a:solidFill>
            </a:endParaRPr>
          </a:p>
          <a:p>
            <a:r>
              <a:rPr lang="en-US" dirty="0">
                <a:solidFill>
                  <a:schemeClr val="bg1"/>
                </a:solidFill>
              </a:rPr>
              <a:t>I re-categorized this variable to have 2 categories.</a:t>
            </a:r>
          </a:p>
        </p:txBody>
      </p:sp>
    </p:spTree>
    <p:extLst>
      <p:ext uri="{BB962C8B-B14F-4D97-AF65-F5344CB8AC3E}">
        <p14:creationId xmlns:p14="http://schemas.microsoft.com/office/powerpoint/2010/main" val="406694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9ACD819-408B-BA9B-8BCF-F53E65EF515B}"/>
              </a:ext>
            </a:extLst>
          </p:cNvPr>
          <p:cNvSpPr/>
          <p:nvPr/>
        </p:nvSpPr>
        <p:spPr>
          <a:xfrm>
            <a:off x="3951887" y="1123836"/>
            <a:ext cx="2995448" cy="4601177"/>
          </a:xfrm>
          <a:prstGeom prst="rect">
            <a:avLst/>
          </a:prstGeom>
          <a:solidFill>
            <a:schemeClr val="accent6">
              <a:lumMod val="60000"/>
              <a:lumOff val="40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30" name="Rounded Rectangle 29">
            <a:extLst>
              <a:ext uri="{FF2B5EF4-FFF2-40B4-BE49-F238E27FC236}">
                <a16:creationId xmlns:a16="http://schemas.microsoft.com/office/drawing/2014/main" id="{10F8FE2A-4EBC-5E5A-230E-8E44E142FC15}"/>
              </a:ext>
            </a:extLst>
          </p:cNvPr>
          <p:cNvSpPr/>
          <p:nvPr/>
        </p:nvSpPr>
        <p:spPr>
          <a:xfrm>
            <a:off x="4382403" y="1425040"/>
            <a:ext cx="2090058" cy="74009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Baloo Bhaijaan" panose="03080902040302020200" pitchFamily="66" charset="-78"/>
                <a:cs typeface="Baloo Bhaijaan" panose="03080902040302020200" pitchFamily="66" charset="-78"/>
              </a:rPr>
              <a:t>Vehicle Class</a:t>
            </a:r>
          </a:p>
        </p:txBody>
      </p:sp>
      <p:cxnSp>
        <p:nvCxnSpPr>
          <p:cNvPr id="31" name="Straight Connector 30">
            <a:extLst>
              <a:ext uri="{FF2B5EF4-FFF2-40B4-BE49-F238E27FC236}">
                <a16:creationId xmlns:a16="http://schemas.microsoft.com/office/drawing/2014/main" id="{1D98E945-EAA8-E6D2-302E-EB1EA51E2996}"/>
              </a:ext>
            </a:extLst>
          </p:cNvPr>
          <p:cNvCxnSpPr>
            <a:cxnSpLocks/>
          </p:cNvCxnSpPr>
          <p:nvPr/>
        </p:nvCxnSpPr>
        <p:spPr>
          <a:xfrm>
            <a:off x="3962397" y="2469935"/>
            <a:ext cx="2995449" cy="0"/>
          </a:xfrm>
          <a:prstGeom prst="line">
            <a:avLst/>
          </a:prstGeom>
          <a:ln w="28575"/>
        </p:spPr>
        <p:style>
          <a:lnRef idx="1">
            <a:schemeClr val="dk1"/>
          </a:lnRef>
          <a:fillRef idx="0">
            <a:schemeClr val="dk1"/>
          </a:fillRef>
          <a:effectRef idx="0">
            <a:schemeClr val="dk1"/>
          </a:effectRef>
          <a:fontRef idx="minor">
            <a:schemeClr val="tx1"/>
          </a:fontRef>
        </p:style>
      </p:cxnSp>
      <p:sp>
        <p:nvSpPr>
          <p:cNvPr id="32" name="Rounded Rectangle 31">
            <a:extLst>
              <a:ext uri="{FF2B5EF4-FFF2-40B4-BE49-F238E27FC236}">
                <a16:creationId xmlns:a16="http://schemas.microsoft.com/office/drawing/2014/main" id="{BCDF6DDC-E4B1-5799-E92E-D5348CFE6EDB}"/>
              </a:ext>
            </a:extLst>
          </p:cNvPr>
          <p:cNvSpPr/>
          <p:nvPr/>
        </p:nvSpPr>
        <p:spPr>
          <a:xfrm>
            <a:off x="4545722" y="2680139"/>
            <a:ext cx="1765738" cy="2185263"/>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loo Bhaijaan" panose="03080902040302020200" pitchFamily="66" charset="-78"/>
                <a:cs typeface="Baloo Bhaijaan" panose="03080902040302020200" pitchFamily="66" charset="-78"/>
              </a:rPr>
              <a:t>Sedan</a:t>
            </a:r>
          </a:p>
          <a:p>
            <a:pPr algn="ctr"/>
            <a:r>
              <a:rPr lang="en-US" dirty="0">
                <a:latin typeface="Baloo Bhaijaan" panose="03080902040302020200" pitchFamily="66" charset="-78"/>
                <a:cs typeface="Baloo Bhaijaan" panose="03080902040302020200" pitchFamily="66" charset="-78"/>
              </a:rPr>
              <a:t>Van</a:t>
            </a:r>
          </a:p>
          <a:p>
            <a:pPr algn="ctr"/>
            <a:r>
              <a:rPr lang="en-US" dirty="0">
                <a:latin typeface="Baloo Bhaijaan" panose="03080902040302020200" pitchFamily="66" charset="-78"/>
                <a:cs typeface="Baloo Bhaijaan" panose="03080902040302020200" pitchFamily="66" charset="-78"/>
              </a:rPr>
              <a:t>Truck</a:t>
            </a:r>
          </a:p>
          <a:p>
            <a:pPr algn="ctr"/>
            <a:r>
              <a:rPr lang="en-US" dirty="0">
                <a:latin typeface="Baloo Bhaijaan" panose="03080902040302020200" pitchFamily="66" charset="-78"/>
                <a:cs typeface="Baloo Bhaijaan" panose="03080902040302020200" pitchFamily="66" charset="-78"/>
              </a:rPr>
              <a:t>.</a:t>
            </a:r>
          </a:p>
          <a:p>
            <a:pPr algn="ctr"/>
            <a:r>
              <a:rPr lang="en-US" dirty="0">
                <a:latin typeface="Baloo Bhaijaan" panose="03080902040302020200" pitchFamily="66" charset="-78"/>
                <a:cs typeface="Baloo Bhaijaan" panose="03080902040302020200" pitchFamily="66" charset="-78"/>
              </a:rPr>
              <a:t>.</a:t>
            </a:r>
          </a:p>
          <a:p>
            <a:pPr algn="ctr"/>
            <a:r>
              <a:rPr lang="en-US" dirty="0">
                <a:latin typeface="Baloo Bhaijaan" panose="03080902040302020200" pitchFamily="66" charset="-78"/>
                <a:cs typeface="Baloo Bhaijaan" panose="03080902040302020200" pitchFamily="66" charset="-78"/>
              </a:rPr>
              <a:t>.</a:t>
            </a:r>
          </a:p>
          <a:p>
            <a:pPr algn="ctr"/>
            <a:r>
              <a:rPr lang="en-US" dirty="0">
                <a:latin typeface="Baloo Bhaijaan" panose="03080902040302020200" pitchFamily="66" charset="-78"/>
                <a:cs typeface="Baloo Bhaijaan" panose="03080902040302020200" pitchFamily="66" charset="-78"/>
              </a:rPr>
              <a:t>SUV</a:t>
            </a:r>
          </a:p>
        </p:txBody>
      </p:sp>
      <p:sp>
        <p:nvSpPr>
          <p:cNvPr id="37" name="Rectangle 36">
            <a:extLst>
              <a:ext uri="{FF2B5EF4-FFF2-40B4-BE49-F238E27FC236}">
                <a16:creationId xmlns:a16="http://schemas.microsoft.com/office/drawing/2014/main" id="{CD8FE434-6356-2A58-0BB1-02F1318A6E71}"/>
              </a:ext>
            </a:extLst>
          </p:cNvPr>
          <p:cNvSpPr/>
          <p:nvPr/>
        </p:nvSpPr>
        <p:spPr>
          <a:xfrm>
            <a:off x="8403016" y="1128411"/>
            <a:ext cx="2995448" cy="4601177"/>
          </a:xfrm>
          <a:prstGeom prst="rect">
            <a:avLst/>
          </a:prstGeom>
          <a:solidFill>
            <a:schemeClr val="accent3">
              <a:lumMod val="60000"/>
              <a:lumOff val="40000"/>
            </a:schemeClr>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516517BB-78E9-0E1C-1B17-E6BDEC5ACD49}"/>
              </a:ext>
            </a:extLst>
          </p:cNvPr>
          <p:cNvSpPr/>
          <p:nvPr/>
        </p:nvSpPr>
        <p:spPr>
          <a:xfrm>
            <a:off x="8833532" y="1429615"/>
            <a:ext cx="2090058" cy="740092"/>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Baloo Bhaijaan" panose="03080902040302020200" pitchFamily="66" charset="-78"/>
                <a:cs typeface="Baloo Bhaijaan" panose="03080902040302020200" pitchFamily="66" charset="-78"/>
              </a:rPr>
              <a:t>Vehicle Class</a:t>
            </a:r>
          </a:p>
        </p:txBody>
      </p:sp>
      <p:cxnSp>
        <p:nvCxnSpPr>
          <p:cNvPr id="39" name="Straight Connector 38">
            <a:extLst>
              <a:ext uri="{FF2B5EF4-FFF2-40B4-BE49-F238E27FC236}">
                <a16:creationId xmlns:a16="http://schemas.microsoft.com/office/drawing/2014/main" id="{765064EA-06E7-39F6-60FF-87B17DF32B82}"/>
              </a:ext>
            </a:extLst>
          </p:cNvPr>
          <p:cNvCxnSpPr>
            <a:cxnSpLocks/>
          </p:cNvCxnSpPr>
          <p:nvPr/>
        </p:nvCxnSpPr>
        <p:spPr>
          <a:xfrm>
            <a:off x="8413526" y="2474510"/>
            <a:ext cx="2995449" cy="0"/>
          </a:xfrm>
          <a:prstGeom prst="line">
            <a:avLst/>
          </a:prstGeom>
          <a:ln w="28575"/>
        </p:spPr>
        <p:style>
          <a:lnRef idx="1">
            <a:schemeClr val="dk1"/>
          </a:lnRef>
          <a:fillRef idx="0">
            <a:schemeClr val="dk1"/>
          </a:fillRef>
          <a:effectRef idx="0">
            <a:schemeClr val="dk1"/>
          </a:effectRef>
          <a:fontRef idx="minor">
            <a:schemeClr val="tx1"/>
          </a:fontRef>
        </p:style>
      </p:cxnSp>
      <p:sp>
        <p:nvSpPr>
          <p:cNvPr id="41" name="Right Arrow 40">
            <a:extLst>
              <a:ext uri="{FF2B5EF4-FFF2-40B4-BE49-F238E27FC236}">
                <a16:creationId xmlns:a16="http://schemas.microsoft.com/office/drawing/2014/main" id="{6D080963-B06F-5961-3982-2031F4290576}"/>
              </a:ext>
            </a:extLst>
          </p:cNvPr>
          <p:cNvSpPr/>
          <p:nvPr/>
        </p:nvSpPr>
        <p:spPr>
          <a:xfrm>
            <a:off x="7175932" y="2846359"/>
            <a:ext cx="998483" cy="882869"/>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DC59F85B-BD3C-363D-B1D0-77FAC5768A39}"/>
              </a:ext>
            </a:extLst>
          </p:cNvPr>
          <p:cNvSpPr txBox="1"/>
          <p:nvPr/>
        </p:nvSpPr>
        <p:spPr>
          <a:xfrm>
            <a:off x="4308829" y="5092061"/>
            <a:ext cx="2323197" cy="461665"/>
          </a:xfrm>
          <a:prstGeom prst="rect">
            <a:avLst/>
          </a:prstGeom>
          <a:noFill/>
          <a:ln w="28575">
            <a:solidFill>
              <a:schemeClr val="tx1"/>
            </a:solidFill>
          </a:ln>
        </p:spPr>
        <p:txBody>
          <a:bodyPr wrap="square" rtlCol="0">
            <a:spAutoFit/>
          </a:bodyPr>
          <a:lstStyle/>
          <a:p>
            <a:pPr algn="ctr"/>
            <a:r>
              <a:rPr lang="en-US" sz="2400" b="1" dirty="0">
                <a:latin typeface="Baloo Bhaijaan" panose="03080902040302020200" pitchFamily="66" charset="-78"/>
                <a:cs typeface="Baloo Bhaijaan" panose="03080902040302020200" pitchFamily="66" charset="-78"/>
              </a:rPr>
              <a:t>+ 15 Categories</a:t>
            </a:r>
          </a:p>
        </p:txBody>
      </p:sp>
      <p:sp>
        <p:nvSpPr>
          <p:cNvPr id="46" name="TextBox 45">
            <a:extLst>
              <a:ext uri="{FF2B5EF4-FFF2-40B4-BE49-F238E27FC236}">
                <a16:creationId xmlns:a16="http://schemas.microsoft.com/office/drawing/2014/main" id="{EEAD559E-34F1-997C-BF92-7C21A4034785}"/>
              </a:ext>
            </a:extLst>
          </p:cNvPr>
          <p:cNvSpPr txBox="1"/>
          <p:nvPr/>
        </p:nvSpPr>
        <p:spPr>
          <a:xfrm>
            <a:off x="8881235" y="5081030"/>
            <a:ext cx="2060029" cy="461665"/>
          </a:xfrm>
          <a:prstGeom prst="rect">
            <a:avLst/>
          </a:prstGeom>
          <a:noFill/>
          <a:ln w="28575">
            <a:solidFill>
              <a:schemeClr val="tx1"/>
            </a:solidFill>
          </a:ln>
        </p:spPr>
        <p:txBody>
          <a:bodyPr wrap="square" rtlCol="0">
            <a:spAutoFit/>
          </a:bodyPr>
          <a:lstStyle/>
          <a:p>
            <a:pPr algn="ctr"/>
            <a:r>
              <a:rPr lang="en-US" sz="2400" b="1" dirty="0">
                <a:latin typeface="Baloo Bhaijaan" panose="03080902040302020200" pitchFamily="66" charset="-78"/>
                <a:cs typeface="Baloo Bhaijaan" panose="03080902040302020200" pitchFamily="66" charset="-78"/>
              </a:rPr>
              <a:t>4 Categories</a:t>
            </a:r>
          </a:p>
        </p:txBody>
      </p:sp>
      <p:sp>
        <p:nvSpPr>
          <p:cNvPr id="47" name="Rectangle 46">
            <a:extLst>
              <a:ext uri="{FF2B5EF4-FFF2-40B4-BE49-F238E27FC236}">
                <a16:creationId xmlns:a16="http://schemas.microsoft.com/office/drawing/2014/main" id="{A44090BC-DCDF-F661-4147-26CA87AD6B30}"/>
              </a:ext>
            </a:extLst>
          </p:cNvPr>
          <p:cNvSpPr/>
          <p:nvPr/>
        </p:nvSpPr>
        <p:spPr>
          <a:xfrm>
            <a:off x="3720663" y="672663"/>
            <a:ext cx="7977352" cy="5559972"/>
          </a:xfrm>
          <a:prstGeom prst="rect">
            <a:avLst/>
          </a:prstGeom>
          <a:noFill/>
          <a:ln w="76200">
            <a:solidFill>
              <a:schemeClr val="accent1"/>
            </a:solidFill>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5" name="Title 1">
            <a:extLst>
              <a:ext uri="{FF2B5EF4-FFF2-40B4-BE49-F238E27FC236}">
                <a16:creationId xmlns:a16="http://schemas.microsoft.com/office/drawing/2014/main" id="{192FB15A-3DF5-5131-60A9-29600CC6C6AA}"/>
              </a:ext>
            </a:extLst>
          </p:cNvPr>
          <p:cNvSpPr txBox="1">
            <a:spLocks/>
          </p:cNvSpPr>
          <p:nvPr/>
        </p:nvSpPr>
        <p:spPr>
          <a:xfrm>
            <a:off x="168836" y="1191482"/>
            <a:ext cx="2947482" cy="16548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3000"/>
              <a:t>Data Cleaning and Feature Engineering</a:t>
            </a:r>
            <a:endParaRPr lang="en-US" sz="3000" dirty="0"/>
          </a:p>
        </p:txBody>
      </p:sp>
      <p:sp>
        <p:nvSpPr>
          <p:cNvPr id="6" name="TextBox 5">
            <a:extLst>
              <a:ext uri="{FF2B5EF4-FFF2-40B4-BE49-F238E27FC236}">
                <a16:creationId xmlns:a16="http://schemas.microsoft.com/office/drawing/2014/main" id="{67300562-286D-9095-19FB-7E5C7A7615CB}"/>
              </a:ext>
            </a:extLst>
          </p:cNvPr>
          <p:cNvSpPr txBox="1"/>
          <p:nvPr/>
        </p:nvSpPr>
        <p:spPr>
          <a:xfrm>
            <a:off x="248642" y="3172973"/>
            <a:ext cx="2787870" cy="2585323"/>
          </a:xfrm>
          <a:prstGeom prst="rect">
            <a:avLst/>
          </a:prstGeom>
          <a:noFill/>
        </p:spPr>
        <p:txBody>
          <a:bodyPr wrap="square" rtlCol="0">
            <a:spAutoFit/>
          </a:bodyPr>
          <a:lstStyle/>
          <a:p>
            <a:r>
              <a:rPr lang="en-US" dirty="0">
                <a:solidFill>
                  <a:schemeClr val="bg1"/>
                </a:solidFill>
              </a:rPr>
              <a:t>The original variable “Vehicle Class” had over 15 different categories, and many of them were closely related.</a:t>
            </a:r>
          </a:p>
          <a:p>
            <a:endParaRPr lang="en-US" dirty="0">
              <a:solidFill>
                <a:schemeClr val="bg1"/>
              </a:solidFill>
            </a:endParaRPr>
          </a:p>
          <a:p>
            <a:r>
              <a:rPr lang="en-US" dirty="0">
                <a:solidFill>
                  <a:schemeClr val="bg1"/>
                </a:solidFill>
              </a:rPr>
              <a:t>I re-categorized this variable to have 4 categories.</a:t>
            </a:r>
          </a:p>
        </p:txBody>
      </p:sp>
      <p:sp>
        <p:nvSpPr>
          <p:cNvPr id="2" name="Rounded Rectangle 1">
            <a:extLst>
              <a:ext uri="{FF2B5EF4-FFF2-40B4-BE49-F238E27FC236}">
                <a16:creationId xmlns:a16="http://schemas.microsoft.com/office/drawing/2014/main" id="{C7EDA133-4BD9-C4AE-1E93-DF6A3705A038}"/>
              </a:ext>
            </a:extLst>
          </p:cNvPr>
          <p:cNvSpPr/>
          <p:nvPr/>
        </p:nvSpPr>
        <p:spPr>
          <a:xfrm>
            <a:off x="8923278" y="2667893"/>
            <a:ext cx="1905719" cy="2185263"/>
          </a:xfrm>
          <a:prstGeom prst="round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aloo Bhaijaan" panose="03080902040302020200" pitchFamily="66" charset="-78"/>
                <a:cs typeface="Baloo Bhaijaan" panose="03080902040302020200" pitchFamily="66" charset="-78"/>
              </a:rPr>
              <a:t>Compact</a:t>
            </a:r>
          </a:p>
          <a:p>
            <a:pPr algn="ctr"/>
            <a:r>
              <a:rPr lang="en-US" dirty="0">
                <a:latin typeface="Baloo Bhaijaan" panose="03080902040302020200" pitchFamily="66" charset="-78"/>
                <a:cs typeface="Baloo Bhaijaan" panose="03080902040302020200" pitchFamily="66" charset="-78"/>
              </a:rPr>
              <a:t>Mid-Size</a:t>
            </a:r>
          </a:p>
          <a:p>
            <a:pPr algn="ctr"/>
            <a:r>
              <a:rPr lang="en-US" dirty="0">
                <a:latin typeface="Baloo Bhaijaan" panose="03080902040302020200" pitchFamily="66" charset="-78"/>
                <a:cs typeface="Baloo Bhaijaan" panose="03080902040302020200" pitchFamily="66" charset="-78"/>
              </a:rPr>
              <a:t>Full-Size</a:t>
            </a:r>
          </a:p>
          <a:p>
            <a:pPr algn="ctr"/>
            <a:r>
              <a:rPr lang="en-US" dirty="0">
                <a:latin typeface="Baloo Bhaijaan" panose="03080902040302020200" pitchFamily="66" charset="-78"/>
                <a:cs typeface="Baloo Bhaijaan" panose="03080902040302020200" pitchFamily="66" charset="-78"/>
              </a:rPr>
              <a:t>Large-Vehicle</a:t>
            </a:r>
          </a:p>
        </p:txBody>
      </p:sp>
    </p:spTree>
    <p:extLst>
      <p:ext uri="{BB962C8B-B14F-4D97-AF65-F5344CB8AC3E}">
        <p14:creationId xmlns:p14="http://schemas.microsoft.com/office/powerpoint/2010/main" val="3709406789"/>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732</TotalTime>
  <Words>2831</Words>
  <Application>Microsoft Macintosh PowerPoint</Application>
  <PresentationFormat>Widescreen</PresentationFormat>
  <Paragraphs>229</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Baloo Bhaijaan</vt:lpstr>
      <vt:lpstr>Corbel</vt:lpstr>
      <vt:lpstr>Times New Roman</vt:lpstr>
      <vt:lpstr>Wingdings</vt:lpstr>
      <vt:lpstr>Wingdings 2</vt:lpstr>
      <vt:lpstr>Frame</vt:lpstr>
      <vt:lpstr>Exploring CO2 Emissions from Automobiles</vt:lpstr>
      <vt:lpstr>Introduction</vt:lpstr>
      <vt:lpstr>Introduction</vt:lpstr>
      <vt:lpstr>Data</vt:lpstr>
      <vt:lpstr>Data Cleaning and Feature Engineering</vt:lpstr>
      <vt:lpstr>Data Cleaning and Feature Engineering</vt:lpstr>
      <vt:lpstr>PowerPoint Presentation</vt:lpstr>
      <vt:lpstr>PowerPoint Presentation</vt:lpstr>
      <vt:lpstr>PowerPoint Presentation</vt:lpstr>
      <vt:lpstr>PowerPoint Presentation</vt:lpstr>
      <vt:lpstr>PowerPoint Presentation</vt:lpstr>
      <vt:lpstr>Exploratory Data Analysis</vt:lpstr>
      <vt:lpstr>Exploratory Data Analysis</vt:lpstr>
      <vt:lpstr>Exploratory Data Analysis</vt:lpstr>
      <vt:lpstr>Methodology</vt:lpstr>
      <vt:lpstr>Methodology</vt:lpstr>
      <vt:lpstr>A Note On Correlation Structure</vt:lpstr>
      <vt:lpstr>A Note On Correlation Structure</vt:lpstr>
      <vt:lpstr>Results &amp; Interpretation</vt:lpstr>
      <vt:lpstr>Results &amp; Interpretation</vt:lpstr>
      <vt:lpstr>Results &amp; Interpretation</vt:lpstr>
      <vt:lpstr>Results &amp; Interpretation</vt:lpstr>
      <vt:lpstr>Results &amp; Interpretation</vt:lpstr>
      <vt:lpstr>Results &amp; Interpretation</vt:lpstr>
      <vt:lpstr>Conclusion &amp; Discussion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CO2 Emissions from Automobiles</dc:title>
  <dc:creator>Andrew Mashhadi</dc:creator>
  <cp:lastModifiedBy>Andrew Mashhadi</cp:lastModifiedBy>
  <cp:revision>42</cp:revision>
  <dcterms:created xsi:type="dcterms:W3CDTF">2023-03-12T21:45:43Z</dcterms:created>
  <dcterms:modified xsi:type="dcterms:W3CDTF">2023-03-14T19:33:11Z</dcterms:modified>
</cp:coreProperties>
</file>